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3" r:id="rId2"/>
    <p:sldId id="256" r:id="rId3"/>
    <p:sldId id="257" r:id="rId4"/>
    <p:sldId id="258" r:id="rId5"/>
    <p:sldId id="290" r:id="rId6"/>
    <p:sldId id="294" r:id="rId7"/>
    <p:sldId id="318" r:id="rId8"/>
    <p:sldId id="330" r:id="rId9"/>
    <p:sldId id="319" r:id="rId10"/>
    <p:sldId id="324" r:id="rId11"/>
    <p:sldId id="325" r:id="rId12"/>
    <p:sldId id="326" r:id="rId13"/>
    <p:sldId id="327" r:id="rId14"/>
    <p:sldId id="315" r:id="rId15"/>
    <p:sldId id="293" r:id="rId16"/>
    <p:sldId id="328" r:id="rId17"/>
    <p:sldId id="329"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55" autoAdjust="0"/>
    <p:restoredTop sz="94660"/>
  </p:normalViewPr>
  <p:slideViewPr>
    <p:cSldViewPr snapToGrid="0">
      <p:cViewPr varScale="1">
        <p:scale>
          <a:sx n="67" d="100"/>
          <a:sy n="67" d="100"/>
        </p:scale>
        <p:origin x="90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AD426-E008-4B2D-9335-586CDC03BE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F55F4C4-A97F-4C64-94A5-6683254A3B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96EB0B9-444A-4D04-B54D-87E0A036B6F8}"/>
              </a:ext>
            </a:extLst>
          </p:cNvPr>
          <p:cNvSpPr>
            <a:spLocks noGrp="1"/>
          </p:cNvSpPr>
          <p:nvPr>
            <p:ph type="dt" sz="half" idx="10"/>
          </p:nvPr>
        </p:nvSpPr>
        <p:spPr>
          <a:xfrm>
            <a:off x="838200" y="6356350"/>
            <a:ext cx="2743200" cy="365125"/>
          </a:xfrm>
          <a:prstGeom prst="rect">
            <a:avLst/>
          </a:prstGeom>
        </p:spPr>
        <p:txBody>
          <a:bodyPr/>
          <a:lstStyle/>
          <a:p>
            <a:fld id="{02F43BC4-8C46-4BB7-939B-B9F409AE381A}" type="datetimeFigureOut">
              <a:rPr lang="en-IN" smtClean="0"/>
              <a:t>09-08-2024</a:t>
            </a:fld>
            <a:endParaRPr lang="en-IN"/>
          </a:p>
        </p:txBody>
      </p:sp>
      <p:sp>
        <p:nvSpPr>
          <p:cNvPr id="5" name="Footer Placeholder 4">
            <a:extLst>
              <a:ext uri="{FF2B5EF4-FFF2-40B4-BE49-F238E27FC236}">
                <a16:creationId xmlns:a16="http://schemas.microsoft.com/office/drawing/2014/main" id="{30248BCF-6D52-453C-985F-8E6981D4BA5E}"/>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865FB5AE-C002-485B-8772-E8AF429C440F}"/>
              </a:ext>
            </a:extLst>
          </p:cNvPr>
          <p:cNvSpPr>
            <a:spLocks noGrp="1"/>
          </p:cNvSpPr>
          <p:nvPr>
            <p:ph type="sldNum" sz="quarter" idx="12"/>
          </p:nvPr>
        </p:nvSpPr>
        <p:spPr>
          <a:xfrm>
            <a:off x="8610599" y="6310312"/>
            <a:ext cx="2743200" cy="365125"/>
          </a:xfrm>
          <a:prstGeom prst="rect">
            <a:avLst/>
          </a:prstGeom>
        </p:spPr>
        <p:txBody>
          <a:bodyPr/>
          <a:lstStyle/>
          <a:p>
            <a:fld id="{BB92B125-B99B-4120-ABB8-1665CA3B6455}" type="slidenum">
              <a:rPr lang="en-IN" smtClean="0"/>
              <a:t>‹#›</a:t>
            </a:fld>
            <a:endParaRPr lang="en-IN"/>
          </a:p>
        </p:txBody>
      </p:sp>
    </p:spTree>
    <p:extLst>
      <p:ext uri="{BB962C8B-B14F-4D97-AF65-F5344CB8AC3E}">
        <p14:creationId xmlns:p14="http://schemas.microsoft.com/office/powerpoint/2010/main" val="3127624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EF6F910-BA9D-477D-A5CF-F9F594983A76}"/>
              </a:ext>
            </a:extLst>
          </p:cNvPr>
          <p:cNvSpPr/>
          <p:nvPr/>
        </p:nvSpPr>
        <p:spPr>
          <a:xfrm>
            <a:off x="61135" y="5991582"/>
            <a:ext cx="12130865" cy="744087"/>
          </a:xfrm>
          <a:prstGeom prst="rect">
            <a:avLst/>
          </a:prstGeom>
          <a:solidFill>
            <a:srgbClr val="000A3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3" name="TextBox 12">
            <a:extLst>
              <a:ext uri="{FF2B5EF4-FFF2-40B4-BE49-F238E27FC236}">
                <a16:creationId xmlns:a16="http://schemas.microsoft.com/office/drawing/2014/main" id="{E9A8FC27-7280-4AEC-BC8B-85E787782055}"/>
              </a:ext>
            </a:extLst>
          </p:cNvPr>
          <p:cNvSpPr txBox="1"/>
          <p:nvPr/>
        </p:nvSpPr>
        <p:spPr>
          <a:xfrm>
            <a:off x="134377" y="6182193"/>
            <a:ext cx="4841567" cy="369332"/>
          </a:xfrm>
          <a:prstGeom prst="rect">
            <a:avLst/>
          </a:prstGeom>
          <a:noFill/>
        </p:spPr>
        <p:txBody>
          <a:bodyPr wrap="square" rtlCol="0">
            <a:spAutoFit/>
          </a:bodyPr>
          <a:lstStyle/>
          <a:p>
            <a:r>
              <a:rPr lang="en-IN" b="1" dirty="0">
                <a:solidFill>
                  <a:schemeClr val="bg1"/>
                </a:solidFill>
                <a:latin typeface="+mj-lt"/>
              </a:rPr>
              <a:t>Department of Computer Science &amp; Engineering</a:t>
            </a:r>
          </a:p>
        </p:txBody>
      </p:sp>
      <p:sp>
        <p:nvSpPr>
          <p:cNvPr id="15" name="TextBox 14">
            <a:extLst>
              <a:ext uri="{FF2B5EF4-FFF2-40B4-BE49-F238E27FC236}">
                <a16:creationId xmlns:a16="http://schemas.microsoft.com/office/drawing/2014/main" id="{9BC2C5C0-A97C-437A-995C-59C435A260AB}"/>
              </a:ext>
            </a:extLst>
          </p:cNvPr>
          <p:cNvSpPr txBox="1"/>
          <p:nvPr/>
        </p:nvSpPr>
        <p:spPr>
          <a:xfrm>
            <a:off x="9294829" y="6198854"/>
            <a:ext cx="2554826" cy="369332"/>
          </a:xfrm>
          <a:prstGeom prst="rect">
            <a:avLst/>
          </a:prstGeom>
          <a:noFill/>
        </p:spPr>
        <p:txBody>
          <a:bodyPr wrap="square" rtlCol="0">
            <a:spAutoFit/>
          </a:bodyPr>
          <a:lstStyle/>
          <a:p>
            <a:pPr algn="r"/>
            <a:r>
              <a:rPr lang="en-IN" b="1" dirty="0">
                <a:solidFill>
                  <a:schemeClr val="bg1"/>
                </a:solidFill>
                <a:latin typeface="+mj-lt"/>
              </a:rPr>
              <a:t>www.cambridge.edu.in</a:t>
            </a:r>
          </a:p>
        </p:txBody>
      </p:sp>
    </p:spTree>
    <p:extLst>
      <p:ext uri="{BB962C8B-B14F-4D97-AF65-F5344CB8AC3E}">
        <p14:creationId xmlns:p14="http://schemas.microsoft.com/office/powerpoint/2010/main" val="3027229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BD300-5A9D-4801-B3AA-34841CB213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E9D0828-03E3-4F32-BCE4-D4480DA80D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69B2C35-E93D-41E2-9092-7E6CF83D9E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69BB9B-9B80-456E-BA6E-97034C073AE2}"/>
              </a:ext>
            </a:extLst>
          </p:cNvPr>
          <p:cNvSpPr>
            <a:spLocks noGrp="1"/>
          </p:cNvSpPr>
          <p:nvPr>
            <p:ph type="dt" sz="half" idx="10"/>
          </p:nvPr>
        </p:nvSpPr>
        <p:spPr>
          <a:xfrm>
            <a:off x="838200" y="6356350"/>
            <a:ext cx="2743200" cy="365125"/>
          </a:xfrm>
          <a:prstGeom prst="rect">
            <a:avLst/>
          </a:prstGeom>
        </p:spPr>
        <p:txBody>
          <a:bodyPr/>
          <a:lstStyle/>
          <a:p>
            <a:fld id="{02F43BC4-8C46-4BB7-939B-B9F409AE381A}" type="datetimeFigureOut">
              <a:rPr lang="en-IN" smtClean="0"/>
              <a:t>09-08-2024</a:t>
            </a:fld>
            <a:endParaRPr lang="en-IN"/>
          </a:p>
        </p:txBody>
      </p:sp>
      <p:sp>
        <p:nvSpPr>
          <p:cNvPr id="6" name="Footer Placeholder 5">
            <a:extLst>
              <a:ext uri="{FF2B5EF4-FFF2-40B4-BE49-F238E27FC236}">
                <a16:creationId xmlns:a16="http://schemas.microsoft.com/office/drawing/2014/main" id="{25F40B01-0380-4113-BE72-37C8EB8B2AB9}"/>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8FDCE424-9E5D-4A7B-AACD-C29EE2C96011}"/>
              </a:ext>
            </a:extLst>
          </p:cNvPr>
          <p:cNvSpPr>
            <a:spLocks noGrp="1"/>
          </p:cNvSpPr>
          <p:nvPr>
            <p:ph type="sldNum" sz="quarter" idx="12"/>
          </p:nvPr>
        </p:nvSpPr>
        <p:spPr>
          <a:xfrm>
            <a:off x="8610599" y="6310312"/>
            <a:ext cx="2743200" cy="365125"/>
          </a:xfrm>
          <a:prstGeom prst="rect">
            <a:avLst/>
          </a:prstGeom>
        </p:spPr>
        <p:txBody>
          <a:bodyPr/>
          <a:lstStyle/>
          <a:p>
            <a:fld id="{BB92B125-B99B-4120-ABB8-1665CA3B6455}" type="slidenum">
              <a:rPr lang="en-IN" smtClean="0"/>
              <a:t>‹#›</a:t>
            </a:fld>
            <a:endParaRPr lang="en-IN"/>
          </a:p>
        </p:txBody>
      </p:sp>
    </p:spTree>
    <p:extLst>
      <p:ext uri="{BB962C8B-B14F-4D97-AF65-F5344CB8AC3E}">
        <p14:creationId xmlns:p14="http://schemas.microsoft.com/office/powerpoint/2010/main" val="424231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45A79-EF9C-4709-B309-FD2D4A5223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D6BFCE7-09CA-4613-8768-CCE4F81EA5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a:extLst>
              <a:ext uri="{FF2B5EF4-FFF2-40B4-BE49-F238E27FC236}">
                <a16:creationId xmlns:a16="http://schemas.microsoft.com/office/drawing/2014/main" id="{E2AA1215-EC64-4A7B-8722-5C1138A0CF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0224B4-57F6-4098-A2DA-547459EC585C}"/>
              </a:ext>
            </a:extLst>
          </p:cNvPr>
          <p:cNvSpPr>
            <a:spLocks noGrp="1"/>
          </p:cNvSpPr>
          <p:nvPr>
            <p:ph type="dt" sz="half" idx="10"/>
          </p:nvPr>
        </p:nvSpPr>
        <p:spPr>
          <a:xfrm>
            <a:off x="838200" y="6356350"/>
            <a:ext cx="2743200" cy="365125"/>
          </a:xfrm>
          <a:prstGeom prst="rect">
            <a:avLst/>
          </a:prstGeom>
        </p:spPr>
        <p:txBody>
          <a:bodyPr/>
          <a:lstStyle/>
          <a:p>
            <a:fld id="{02F43BC4-8C46-4BB7-939B-B9F409AE381A}" type="datetimeFigureOut">
              <a:rPr lang="en-IN" smtClean="0"/>
              <a:t>09-08-2024</a:t>
            </a:fld>
            <a:endParaRPr lang="en-IN"/>
          </a:p>
        </p:txBody>
      </p:sp>
      <p:sp>
        <p:nvSpPr>
          <p:cNvPr id="6" name="Footer Placeholder 5">
            <a:extLst>
              <a:ext uri="{FF2B5EF4-FFF2-40B4-BE49-F238E27FC236}">
                <a16:creationId xmlns:a16="http://schemas.microsoft.com/office/drawing/2014/main" id="{3D1B90C0-D69A-453F-9920-35BF345E48D2}"/>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34230C1F-DB6A-4A97-9186-2F97F0F6D3AF}"/>
              </a:ext>
            </a:extLst>
          </p:cNvPr>
          <p:cNvSpPr>
            <a:spLocks noGrp="1"/>
          </p:cNvSpPr>
          <p:nvPr>
            <p:ph type="sldNum" sz="quarter" idx="12"/>
          </p:nvPr>
        </p:nvSpPr>
        <p:spPr>
          <a:xfrm>
            <a:off x="8610599" y="6310312"/>
            <a:ext cx="2743200" cy="365125"/>
          </a:xfrm>
          <a:prstGeom prst="rect">
            <a:avLst/>
          </a:prstGeom>
        </p:spPr>
        <p:txBody>
          <a:bodyPr/>
          <a:lstStyle/>
          <a:p>
            <a:fld id="{BB92B125-B99B-4120-ABB8-1665CA3B6455}" type="slidenum">
              <a:rPr lang="en-IN" smtClean="0"/>
              <a:t>‹#›</a:t>
            </a:fld>
            <a:endParaRPr lang="en-IN"/>
          </a:p>
        </p:txBody>
      </p:sp>
    </p:spTree>
    <p:extLst>
      <p:ext uri="{BB962C8B-B14F-4D97-AF65-F5344CB8AC3E}">
        <p14:creationId xmlns:p14="http://schemas.microsoft.com/office/powerpoint/2010/main" val="3230360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358B71-A579-4840-9E69-E375B338020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ECB4C15-296C-483A-8CCB-4A92175240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6166B90-E812-4DB5-ADA2-F33AA2366571}"/>
              </a:ext>
            </a:extLst>
          </p:cNvPr>
          <p:cNvSpPr>
            <a:spLocks noGrp="1"/>
          </p:cNvSpPr>
          <p:nvPr>
            <p:ph type="dt" sz="half" idx="10"/>
          </p:nvPr>
        </p:nvSpPr>
        <p:spPr>
          <a:xfrm>
            <a:off x="838200" y="6356350"/>
            <a:ext cx="2743200" cy="365125"/>
          </a:xfrm>
          <a:prstGeom prst="rect">
            <a:avLst/>
          </a:prstGeom>
        </p:spPr>
        <p:txBody>
          <a:bodyPr/>
          <a:lstStyle/>
          <a:p>
            <a:fld id="{02F43BC4-8C46-4BB7-939B-B9F409AE381A}" type="datetimeFigureOut">
              <a:rPr lang="en-IN" smtClean="0"/>
              <a:t>09-08-2024</a:t>
            </a:fld>
            <a:endParaRPr lang="en-IN"/>
          </a:p>
        </p:txBody>
      </p:sp>
      <p:sp>
        <p:nvSpPr>
          <p:cNvPr id="5" name="Footer Placeholder 4">
            <a:extLst>
              <a:ext uri="{FF2B5EF4-FFF2-40B4-BE49-F238E27FC236}">
                <a16:creationId xmlns:a16="http://schemas.microsoft.com/office/drawing/2014/main" id="{37D2B834-F620-440D-9D14-F9497E6EB17F}"/>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B52E4C82-C817-4A25-9066-78623E0AACCD}"/>
              </a:ext>
            </a:extLst>
          </p:cNvPr>
          <p:cNvSpPr>
            <a:spLocks noGrp="1"/>
          </p:cNvSpPr>
          <p:nvPr>
            <p:ph type="sldNum" sz="quarter" idx="12"/>
          </p:nvPr>
        </p:nvSpPr>
        <p:spPr>
          <a:xfrm>
            <a:off x="8610599" y="6310312"/>
            <a:ext cx="2743200" cy="365125"/>
          </a:xfrm>
          <a:prstGeom prst="rect">
            <a:avLst/>
          </a:prstGeom>
        </p:spPr>
        <p:txBody>
          <a:bodyPr/>
          <a:lstStyle/>
          <a:p>
            <a:fld id="{BB92B125-B99B-4120-ABB8-1665CA3B6455}" type="slidenum">
              <a:rPr lang="en-IN" smtClean="0"/>
              <a:t>‹#›</a:t>
            </a:fld>
            <a:endParaRPr lang="en-IN"/>
          </a:p>
        </p:txBody>
      </p:sp>
    </p:spTree>
    <p:extLst>
      <p:ext uri="{BB962C8B-B14F-4D97-AF65-F5344CB8AC3E}">
        <p14:creationId xmlns:p14="http://schemas.microsoft.com/office/powerpoint/2010/main" val="293374887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9BD059-6120-4484-8D44-7E2026AED657}"/>
              </a:ext>
            </a:extLst>
          </p:cNvPr>
          <p:cNvSpPr>
            <a:spLocks noGrp="1"/>
          </p:cNvSpPr>
          <p:nvPr>
            <p:ph type="title"/>
          </p:nvPr>
        </p:nvSpPr>
        <p:spPr>
          <a:xfrm>
            <a:off x="2026826" y="365125"/>
            <a:ext cx="9326973" cy="1325563"/>
          </a:xfrm>
          <a:prstGeom prst="rect">
            <a:avLst/>
          </a:prstGeom>
        </p:spPr>
        <p:txBody>
          <a:bodyPr vert="horz" lIns="91440" tIns="45720" rIns="91440" bIns="45720" rtlCol="0" anchor="ctr">
            <a:normAutofit/>
          </a:bodyPr>
          <a:lstStyle/>
          <a:p>
            <a:r>
              <a:rPr lang="en-US"/>
              <a:t>Click to edit Master title style</a:t>
            </a:r>
            <a:endParaRPr lang="en-IN" dirty="0"/>
          </a:p>
        </p:txBody>
      </p:sp>
      <p:sp>
        <p:nvSpPr>
          <p:cNvPr id="3" name="Text Placeholder 2">
            <a:extLst>
              <a:ext uri="{FF2B5EF4-FFF2-40B4-BE49-F238E27FC236}">
                <a16:creationId xmlns:a16="http://schemas.microsoft.com/office/drawing/2014/main" id="{7E44CA1C-D0E7-42CE-8CEB-6E514C5701AB}"/>
              </a:ext>
            </a:extLst>
          </p:cNvPr>
          <p:cNvSpPr>
            <a:spLocks noGrp="1"/>
          </p:cNvSpPr>
          <p:nvPr>
            <p:ph type="body" idx="1"/>
          </p:nvPr>
        </p:nvSpPr>
        <p:spPr>
          <a:xfrm>
            <a:off x="838200" y="1825625"/>
            <a:ext cx="9682113" cy="23598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Rectangle 7">
            <a:extLst>
              <a:ext uri="{FF2B5EF4-FFF2-40B4-BE49-F238E27FC236}">
                <a16:creationId xmlns:a16="http://schemas.microsoft.com/office/drawing/2014/main" id="{41605BAC-9D39-404C-AD13-DD69DDFB97C6}"/>
              </a:ext>
            </a:extLst>
          </p:cNvPr>
          <p:cNvSpPr/>
          <p:nvPr/>
        </p:nvSpPr>
        <p:spPr>
          <a:xfrm>
            <a:off x="134377" y="122331"/>
            <a:ext cx="1712857" cy="1703294"/>
          </a:xfrm>
          <a:prstGeom prst="rect">
            <a:avLst/>
          </a:prstGeom>
          <a:solidFill>
            <a:srgbClr val="000A3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4FED9456-7CCB-4A60-962C-2BC0ED7E66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3970" y="453433"/>
            <a:ext cx="1353671" cy="870374"/>
          </a:xfrm>
          <a:prstGeom prst="rect">
            <a:avLst/>
          </a:prstGeom>
        </p:spPr>
      </p:pic>
      <p:sp>
        <p:nvSpPr>
          <p:cNvPr id="12" name="Rectangle 11">
            <a:extLst>
              <a:ext uri="{FF2B5EF4-FFF2-40B4-BE49-F238E27FC236}">
                <a16:creationId xmlns:a16="http://schemas.microsoft.com/office/drawing/2014/main" id="{4244CC2D-7374-4AFB-AABA-B8824998FC38}"/>
              </a:ext>
            </a:extLst>
          </p:cNvPr>
          <p:cNvSpPr/>
          <p:nvPr/>
        </p:nvSpPr>
        <p:spPr>
          <a:xfrm>
            <a:off x="61135" y="5991582"/>
            <a:ext cx="12130865" cy="744087"/>
          </a:xfrm>
          <a:prstGeom prst="rect">
            <a:avLst/>
          </a:prstGeom>
          <a:solidFill>
            <a:srgbClr val="000A3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4" name="TextBox 13">
            <a:extLst>
              <a:ext uri="{FF2B5EF4-FFF2-40B4-BE49-F238E27FC236}">
                <a16:creationId xmlns:a16="http://schemas.microsoft.com/office/drawing/2014/main" id="{19C9B830-65CE-40FD-BDD2-ABD1DFDB1315}"/>
              </a:ext>
            </a:extLst>
          </p:cNvPr>
          <p:cNvSpPr txBox="1"/>
          <p:nvPr/>
        </p:nvSpPr>
        <p:spPr>
          <a:xfrm>
            <a:off x="134377" y="6182193"/>
            <a:ext cx="4841567" cy="369332"/>
          </a:xfrm>
          <a:prstGeom prst="rect">
            <a:avLst/>
          </a:prstGeom>
          <a:noFill/>
        </p:spPr>
        <p:txBody>
          <a:bodyPr wrap="square" rtlCol="0">
            <a:spAutoFit/>
          </a:bodyPr>
          <a:lstStyle/>
          <a:p>
            <a:r>
              <a:rPr lang="en-IN" b="1" dirty="0">
                <a:solidFill>
                  <a:schemeClr val="bg1"/>
                </a:solidFill>
                <a:latin typeface="+mj-lt"/>
              </a:rPr>
              <a:t>Department of Computer Science &amp; Engineering</a:t>
            </a:r>
          </a:p>
        </p:txBody>
      </p:sp>
      <p:sp>
        <p:nvSpPr>
          <p:cNvPr id="16" name="TextBox 15">
            <a:extLst>
              <a:ext uri="{FF2B5EF4-FFF2-40B4-BE49-F238E27FC236}">
                <a16:creationId xmlns:a16="http://schemas.microsoft.com/office/drawing/2014/main" id="{021E2F4B-43D1-4E23-9D40-9F9BF91953A6}"/>
              </a:ext>
            </a:extLst>
          </p:cNvPr>
          <p:cNvSpPr txBox="1"/>
          <p:nvPr/>
        </p:nvSpPr>
        <p:spPr>
          <a:xfrm>
            <a:off x="9294829" y="6198854"/>
            <a:ext cx="2554826" cy="369332"/>
          </a:xfrm>
          <a:prstGeom prst="rect">
            <a:avLst/>
          </a:prstGeom>
          <a:noFill/>
        </p:spPr>
        <p:txBody>
          <a:bodyPr wrap="square" rtlCol="0">
            <a:spAutoFit/>
          </a:bodyPr>
          <a:lstStyle/>
          <a:p>
            <a:pPr algn="r"/>
            <a:r>
              <a:rPr lang="en-IN" b="1" dirty="0">
                <a:solidFill>
                  <a:schemeClr val="bg1"/>
                </a:solidFill>
                <a:latin typeface="+mj-lt"/>
              </a:rPr>
              <a:t>www.cambridge.edu.in</a:t>
            </a:r>
          </a:p>
        </p:txBody>
      </p:sp>
    </p:spTree>
    <p:extLst>
      <p:ext uri="{BB962C8B-B14F-4D97-AF65-F5344CB8AC3E}">
        <p14:creationId xmlns:p14="http://schemas.microsoft.com/office/powerpoint/2010/main" val="6378371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CEDE62-ABB3-FC1C-76B8-F7C89731AD54}"/>
              </a:ext>
            </a:extLst>
          </p:cNvPr>
          <p:cNvSpPr/>
          <p:nvPr/>
        </p:nvSpPr>
        <p:spPr>
          <a:xfrm>
            <a:off x="0" y="0"/>
            <a:ext cx="12190413" cy="6858000"/>
          </a:xfrm>
          <a:prstGeom prst="rect">
            <a:avLst/>
          </a:prstGeom>
          <a:solidFill>
            <a:srgbClr val="000A30"/>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IN" dirty="0"/>
          </a:p>
        </p:txBody>
      </p:sp>
      <p:sp>
        <p:nvSpPr>
          <p:cNvPr id="3" name="TextBox 5">
            <a:extLst>
              <a:ext uri="{FF2B5EF4-FFF2-40B4-BE49-F238E27FC236}">
                <a16:creationId xmlns:a16="http://schemas.microsoft.com/office/drawing/2014/main" id="{464E5350-F49E-1ECB-866A-8A8D9FC6F47D}"/>
              </a:ext>
            </a:extLst>
          </p:cNvPr>
          <p:cNvSpPr txBox="1">
            <a:spLocks noChangeArrowheads="1"/>
          </p:cNvSpPr>
          <p:nvPr/>
        </p:nvSpPr>
        <p:spPr bwMode="auto">
          <a:xfrm>
            <a:off x="9409747" y="239187"/>
            <a:ext cx="3432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IN" altLang="en-US" dirty="0">
                <a:solidFill>
                  <a:schemeClr val="bg1"/>
                </a:solidFill>
              </a:rPr>
              <a:t>www.cambridge.edu.in</a:t>
            </a:r>
          </a:p>
        </p:txBody>
      </p:sp>
      <p:pic>
        <p:nvPicPr>
          <p:cNvPr id="4" name="Picture Placeholder 8">
            <a:extLst>
              <a:ext uri="{FF2B5EF4-FFF2-40B4-BE49-F238E27FC236}">
                <a16:creationId xmlns:a16="http://schemas.microsoft.com/office/drawing/2014/main" id="{2EFCBA0D-4BCF-F9C5-708E-5906E8AFD0A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1" t="-110" r="36201" b="2740"/>
          <a:stretch>
            <a:fillRect/>
          </a:stretch>
        </p:blipFill>
        <p:spPr>
          <a:xfrm>
            <a:off x="6344099" y="848261"/>
            <a:ext cx="5866636" cy="6009740"/>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p:spPr>
      </p:pic>
      <p:sp>
        <p:nvSpPr>
          <p:cNvPr id="5" name="Title 6">
            <a:extLst>
              <a:ext uri="{FF2B5EF4-FFF2-40B4-BE49-F238E27FC236}">
                <a16:creationId xmlns:a16="http://schemas.microsoft.com/office/drawing/2014/main" id="{794299C3-7F08-6612-657B-9AF785B9E77C}"/>
              </a:ext>
            </a:extLst>
          </p:cNvPr>
          <p:cNvSpPr txBox="1">
            <a:spLocks/>
          </p:cNvSpPr>
          <p:nvPr/>
        </p:nvSpPr>
        <p:spPr>
          <a:xfrm>
            <a:off x="10161" y="6311478"/>
            <a:ext cx="6323777" cy="4616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2000" i="1" dirty="0">
                <a:solidFill>
                  <a:schemeClr val="bg1"/>
                </a:solidFill>
              </a:rPr>
              <a:t>Department of </a:t>
            </a:r>
            <a:r>
              <a:rPr lang="en-US" altLang="en-US" sz="2000" dirty="0">
                <a:solidFill>
                  <a:schemeClr val="bg1"/>
                </a:solidFill>
              </a:rPr>
              <a:t>Artificial Intelligence and Machine Learning</a:t>
            </a:r>
            <a:endParaRPr lang="en-IN" altLang="en-US" sz="2000" dirty="0">
              <a:solidFill>
                <a:schemeClr val="bg1"/>
              </a:solidFill>
            </a:endParaRPr>
          </a:p>
        </p:txBody>
      </p:sp>
      <p:pic>
        <p:nvPicPr>
          <p:cNvPr id="6" name="Picture 1">
            <a:extLst>
              <a:ext uri="{FF2B5EF4-FFF2-40B4-BE49-F238E27FC236}">
                <a16:creationId xmlns:a16="http://schemas.microsoft.com/office/drawing/2014/main" id="{0ADEEA5E-7E34-2144-13C2-A6D5700E518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9513" y="315689"/>
            <a:ext cx="2466975" cy="158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8">
            <a:extLst>
              <a:ext uri="{FF2B5EF4-FFF2-40B4-BE49-F238E27FC236}">
                <a16:creationId xmlns:a16="http://schemas.microsoft.com/office/drawing/2014/main" id="{A0C4A2F1-5814-E0F5-F08D-984505CB2F7F}"/>
              </a:ext>
            </a:extLst>
          </p:cNvPr>
          <p:cNvSpPr txBox="1"/>
          <p:nvPr/>
        </p:nvSpPr>
        <p:spPr>
          <a:xfrm>
            <a:off x="-808301" y="2021967"/>
            <a:ext cx="5866636" cy="1058128"/>
          </a:xfrm>
          <a:prstGeom prst="rect">
            <a:avLst/>
          </a:prstGeom>
        </p:spPr>
        <p:txBody>
          <a:bodyPr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defRPr/>
            </a:pPr>
            <a:r>
              <a:rPr lang="en-US" sz="2400" b="1" dirty="0">
                <a:solidFill>
                  <a:srgbClr val="00A1DA"/>
                </a:solidFill>
                <a:latin typeface="Times New Roman" panose="02020603050405020304" pitchFamily="18" charset="0"/>
                <a:cs typeface="Times New Roman" panose="02020603050405020304" pitchFamily="18" charset="0"/>
              </a:rPr>
              <a:t>Machine Learning Project</a:t>
            </a:r>
          </a:p>
          <a:p>
            <a:pPr>
              <a:defRPr/>
            </a:pPr>
            <a:r>
              <a:rPr lang="en-US" sz="2400" b="1" dirty="0">
                <a:solidFill>
                  <a:srgbClr val="00A1DA"/>
                </a:solidFill>
                <a:latin typeface="Times New Roman" panose="02020603050405020304" pitchFamily="18" charset="0"/>
                <a:cs typeface="Times New Roman" panose="02020603050405020304" pitchFamily="18" charset="0"/>
              </a:rPr>
              <a:t>Subject Code:21AIMP67</a:t>
            </a:r>
            <a:endParaRPr lang="en-US" sz="2400" b="1" i="1" dirty="0">
              <a:solidFill>
                <a:schemeClr val="accent6">
                  <a:lumMod val="20000"/>
                  <a:lumOff val="80000"/>
                </a:schemeClr>
              </a:solidFill>
              <a:latin typeface="Times New Roman" panose="02020603050405020304" pitchFamily="18" charset="0"/>
              <a:cs typeface="Times New Roman" panose="02020603050405020304" pitchFamily="18" charset="0"/>
            </a:endParaRPr>
          </a:p>
        </p:txBody>
      </p:sp>
      <p:sp>
        <p:nvSpPr>
          <p:cNvPr id="8" name="Text Box 1">
            <a:extLst>
              <a:ext uri="{FF2B5EF4-FFF2-40B4-BE49-F238E27FC236}">
                <a16:creationId xmlns:a16="http://schemas.microsoft.com/office/drawing/2014/main" id="{FA002994-4AFB-F7B7-5C48-7F3706BD290E}"/>
              </a:ext>
            </a:extLst>
          </p:cNvPr>
          <p:cNvSpPr txBox="1"/>
          <p:nvPr/>
        </p:nvSpPr>
        <p:spPr>
          <a:xfrm>
            <a:off x="251936" y="3164952"/>
            <a:ext cx="6697980" cy="1261884"/>
          </a:xfrm>
          <a:prstGeom prst="rect">
            <a:avLst/>
          </a:prstGeom>
          <a:noFill/>
        </p:spPr>
        <p:txBody>
          <a:bodyPr wrap="square" rtlCol="0">
            <a:spAutoFit/>
          </a:bodyPr>
          <a:lstStyle/>
          <a:p>
            <a:r>
              <a:rPr lang="en-US" sz="2800" b="1" dirty="0">
                <a:solidFill>
                  <a:srgbClr val="00B0F0"/>
                </a:solidFill>
              </a:rPr>
              <a:t>Project Name: </a:t>
            </a:r>
          </a:p>
          <a:p>
            <a:r>
              <a:rPr lang="en-US" sz="2400" b="1" i="1" dirty="0">
                <a:solidFill>
                  <a:srgbClr val="00B0F0"/>
                </a:solidFill>
                <a:latin typeface="Times New Roman" panose="02020603050405020304" pitchFamily="18" charset="0"/>
                <a:cs typeface="Times New Roman" panose="02020603050405020304" pitchFamily="18" charset="0"/>
              </a:rPr>
              <a:t>Cartoon Image Generator</a:t>
            </a:r>
          </a:p>
          <a:p>
            <a:r>
              <a:rPr lang="en-US" sz="2400" b="1" dirty="0">
                <a:solidFill>
                  <a:srgbClr val="00B0F0"/>
                </a:solidFill>
              </a:rPr>
              <a:t>                              </a:t>
            </a:r>
          </a:p>
        </p:txBody>
      </p:sp>
      <p:sp>
        <p:nvSpPr>
          <p:cNvPr id="9" name="Text Box 2">
            <a:extLst>
              <a:ext uri="{FF2B5EF4-FFF2-40B4-BE49-F238E27FC236}">
                <a16:creationId xmlns:a16="http://schemas.microsoft.com/office/drawing/2014/main" id="{11C23A01-A45D-68A1-0FB5-71A99417D6F9}"/>
              </a:ext>
            </a:extLst>
          </p:cNvPr>
          <p:cNvSpPr txBox="1"/>
          <p:nvPr/>
        </p:nvSpPr>
        <p:spPr>
          <a:xfrm>
            <a:off x="251936" y="4664874"/>
            <a:ext cx="5430493" cy="861774"/>
          </a:xfrm>
          <a:prstGeom prst="rect">
            <a:avLst/>
          </a:prstGeom>
          <a:noFill/>
        </p:spPr>
        <p:txBody>
          <a:bodyPr wrap="square" rtlCol="0">
            <a:spAutoFit/>
          </a:bodyPr>
          <a:lstStyle/>
          <a:p>
            <a:r>
              <a:rPr lang="en-US" sz="1600" b="1" dirty="0">
                <a:solidFill>
                  <a:srgbClr val="00B0F0"/>
                </a:solidFill>
                <a:latin typeface="Times New Roman" panose="02020603050405020304" pitchFamily="18" charset="0"/>
                <a:cs typeface="Times New Roman" panose="02020603050405020304" pitchFamily="18" charset="0"/>
              </a:rPr>
              <a:t>Presented By :                                </a:t>
            </a:r>
            <a:endParaRPr lang="en-US" sz="1600" b="1" dirty="0">
              <a:solidFill>
                <a:schemeClr val="accent1"/>
              </a:solidFill>
              <a:latin typeface="Times New Roman" panose="02020603050405020304" pitchFamily="18" charset="0"/>
              <a:cs typeface="Times New Roman" panose="02020603050405020304" pitchFamily="18" charset="0"/>
            </a:endParaRPr>
          </a:p>
          <a:p>
            <a:r>
              <a:rPr lang="en-US" sz="1600" dirty="0">
                <a:solidFill>
                  <a:schemeClr val="bg1"/>
                </a:solidFill>
                <a:latin typeface="Times New Roman" panose="02020603050405020304" pitchFamily="18" charset="0"/>
                <a:cs typeface="Times New Roman" panose="02020603050405020304" pitchFamily="18" charset="0"/>
              </a:rPr>
              <a:t>	       KEERTHANA RS	         1CD21AI024</a:t>
            </a:r>
          </a:p>
          <a:p>
            <a:pPr algn="just"/>
            <a:r>
              <a:rPr lang="en-US" sz="1600" dirty="0">
                <a:solidFill>
                  <a:schemeClr val="bg1"/>
                </a:solidFill>
                <a:latin typeface="Times New Roman" panose="02020603050405020304" pitchFamily="18" charset="0"/>
                <a:cs typeface="Times New Roman" panose="02020603050405020304" pitchFamily="18" charset="0"/>
              </a:rPr>
              <a:t>	       RAMYA P  	                           1CD21AI045</a:t>
            </a:r>
            <a:r>
              <a:rPr lang="en-US" dirty="0">
                <a:solidFill>
                  <a:schemeClr val="bg1"/>
                </a:solidFill>
              </a:rPr>
              <a:t>      </a:t>
            </a:r>
            <a:endParaRPr lang="en-US" sz="1600" dirty="0">
              <a:solidFill>
                <a:schemeClr val="bg1"/>
              </a:solidFill>
            </a:endParaRPr>
          </a:p>
        </p:txBody>
      </p:sp>
    </p:spTree>
    <p:extLst>
      <p:ext uri="{BB962C8B-B14F-4D97-AF65-F5344CB8AC3E}">
        <p14:creationId xmlns:p14="http://schemas.microsoft.com/office/powerpoint/2010/main" val="2082390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9F390-D425-78BB-CE2C-3CD89353AF52}"/>
              </a:ext>
            </a:extLst>
          </p:cNvPr>
          <p:cNvSpPr txBox="1">
            <a:spLocks/>
          </p:cNvSpPr>
          <p:nvPr/>
        </p:nvSpPr>
        <p:spPr>
          <a:xfrm>
            <a:off x="2095499" y="828156"/>
            <a:ext cx="2695575" cy="480131"/>
          </a:xfrm>
          <a:prstGeom prst="rect">
            <a:avLst/>
          </a:prstGeom>
          <a:solidFill>
            <a:schemeClr val="bg2"/>
          </a:solidFill>
        </p:spPr>
        <p:txBody>
          <a:bodyPr vert="horz" wrap="square" lIns="91440" tIns="45720" rIns="91440" bIns="45720" rtlCol="0" anchor="b">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n w="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Implementation</a:t>
            </a:r>
            <a:endParaRPr lang="en-IN" sz="2800" dirty="0">
              <a:ln w="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endParaRPr>
          </a:p>
        </p:txBody>
      </p:sp>
      <p:sp>
        <p:nvSpPr>
          <p:cNvPr id="4" name="TextBox 3">
            <a:extLst>
              <a:ext uri="{FF2B5EF4-FFF2-40B4-BE49-F238E27FC236}">
                <a16:creationId xmlns:a16="http://schemas.microsoft.com/office/drawing/2014/main" id="{0EF61AF1-795F-966A-F34C-D1376012C127}"/>
              </a:ext>
            </a:extLst>
          </p:cNvPr>
          <p:cNvSpPr txBox="1"/>
          <p:nvPr/>
        </p:nvSpPr>
        <p:spPr>
          <a:xfrm>
            <a:off x="2095499" y="1613238"/>
            <a:ext cx="9229726" cy="4613058"/>
          </a:xfrm>
          <a:prstGeom prst="rect">
            <a:avLst/>
          </a:prstGeom>
          <a:noFill/>
        </p:spPr>
        <p:txBody>
          <a:bodyPr wrap="square">
            <a:spAutoFit/>
          </a:bodyPr>
          <a:lstStyle/>
          <a:p>
            <a:pPr algn="just">
              <a:lnSpc>
                <a:spcPct val="150000"/>
              </a:lnSpc>
            </a:pPr>
            <a:r>
              <a:rPr lang="en-US" b="1" dirty="0">
                <a:latin typeface="Times New Roman" panose="02020603050405020304" pitchFamily="18" charset="0"/>
                <a:cs typeface="Times New Roman" panose="02020603050405020304" pitchFamily="18" charset="0"/>
              </a:rPr>
              <a:t>1. Set Up the Environment</a:t>
            </a:r>
          </a:p>
          <a:p>
            <a:pPr algn="just">
              <a:lnSpc>
                <a:spcPct val="150000"/>
              </a:lnSpc>
            </a:pPr>
            <a:r>
              <a:rPr lang="en-US" b="1" dirty="0">
                <a:latin typeface="Times New Roman" panose="02020603050405020304" pitchFamily="18" charset="0"/>
                <a:cs typeface="Times New Roman" panose="02020603050405020304" pitchFamily="18" charset="0"/>
              </a:rPr>
              <a:t>                Install Dependencies</a:t>
            </a:r>
            <a:r>
              <a:rPr lang="en-US" dirty="0">
                <a:latin typeface="Times New Roman" panose="02020603050405020304" pitchFamily="18" charset="0"/>
                <a:cs typeface="Times New Roman" panose="02020603050405020304" pitchFamily="18" charset="0"/>
              </a:rPr>
              <a:t>: Ensure you have all necessary libraries installed. This usually 	includes TensorFlow or </a:t>
            </a:r>
            <a:r>
              <a:rPr lang="en-US" dirty="0" err="1">
                <a:latin typeface="Times New Roman" panose="02020603050405020304" pitchFamily="18" charset="0"/>
                <a:cs typeface="Times New Roman" panose="02020603050405020304" pitchFamily="18" charset="0"/>
              </a:rPr>
              <a:t>PyTorch</a:t>
            </a:r>
            <a:r>
              <a:rPr lang="en-US" dirty="0">
                <a:latin typeface="Times New Roman" panose="02020603050405020304" pitchFamily="18" charset="0"/>
                <a:cs typeface="Times New Roman" panose="02020603050405020304" pitchFamily="18" charset="0"/>
              </a:rPr>
              <a:t>, OpenCV, and other relevant packages.</a:t>
            </a:r>
          </a:p>
          <a:p>
            <a:pPr algn="just">
              <a:lnSpc>
                <a:spcPct val="150000"/>
              </a:lnSpc>
            </a:pPr>
            <a:r>
              <a:rPr lang="en-US" b="1" dirty="0">
                <a:latin typeface="Times New Roman" panose="02020603050405020304" pitchFamily="18" charset="0"/>
                <a:cs typeface="Times New Roman" panose="02020603050405020304" pitchFamily="18" charset="0"/>
              </a:rPr>
              <a:t>                Download the Model</a:t>
            </a:r>
            <a:r>
              <a:rPr lang="en-US" dirty="0">
                <a:latin typeface="Times New Roman" panose="02020603050405020304" pitchFamily="18" charset="0"/>
                <a:cs typeface="Times New Roman" panose="02020603050405020304" pitchFamily="18" charset="0"/>
              </a:rPr>
              <a:t>: Download the pretrained model from Kaggle. This typically 	involves setting up a Kaggle API token to access the dataset.</a:t>
            </a:r>
          </a:p>
          <a:p>
            <a:pPr algn="just">
              <a:lnSpc>
                <a:spcPct val="150000"/>
              </a:lnSpc>
            </a:pPr>
            <a:r>
              <a:rPr lang="en-US" b="1" dirty="0">
                <a:latin typeface="Times New Roman" panose="02020603050405020304" pitchFamily="18" charset="0"/>
                <a:cs typeface="Times New Roman" panose="02020603050405020304" pitchFamily="18" charset="0"/>
              </a:rPr>
              <a:t>2. Load the Pretrained Model</a:t>
            </a:r>
          </a:p>
          <a:p>
            <a:pPr algn="just">
              <a:lnSpc>
                <a:spcPct val="150000"/>
              </a:lnSpc>
            </a:pPr>
            <a:r>
              <a:rPr lang="en-US" b="1" dirty="0">
                <a:latin typeface="Times New Roman" panose="02020603050405020304" pitchFamily="18" charset="0"/>
                <a:cs typeface="Times New Roman" panose="02020603050405020304" pitchFamily="18" charset="0"/>
              </a:rPr>
              <a:t>                 Load the Model Weights: </a:t>
            </a:r>
            <a:r>
              <a:rPr lang="en-US" dirty="0">
                <a:latin typeface="Times New Roman" panose="02020603050405020304" pitchFamily="18" charset="0"/>
                <a:cs typeface="Times New Roman" panose="02020603050405020304" pitchFamily="18" charset="0"/>
              </a:rPr>
              <a:t>Use the appropriate framework (TensorFlow/</a:t>
            </a:r>
            <a:r>
              <a:rPr lang="en-US" dirty="0" err="1">
                <a:latin typeface="Times New Roman" panose="02020603050405020304" pitchFamily="18" charset="0"/>
                <a:cs typeface="Times New Roman" panose="02020603050405020304" pitchFamily="18" charset="0"/>
              </a:rPr>
              <a:t>PyTorch</a:t>
            </a:r>
            <a:r>
              <a:rPr lang="en-US" dirty="0">
                <a:latin typeface="Times New Roman" panose="02020603050405020304" pitchFamily="18" charset="0"/>
                <a:cs typeface="Times New Roman" panose="02020603050405020304" pitchFamily="18" charset="0"/>
              </a:rPr>
              <a:t>) 	to load the pretrained model weights.</a:t>
            </a:r>
          </a:p>
          <a:p>
            <a:pPr algn="just">
              <a:lnSpc>
                <a:spcPct val="150000"/>
              </a:lnSpc>
            </a:pPr>
            <a:r>
              <a:rPr lang="en-US" b="1" dirty="0">
                <a:latin typeface="Times New Roman" panose="02020603050405020304" pitchFamily="18" charset="0"/>
                <a:cs typeface="Times New Roman" panose="02020603050405020304" pitchFamily="18" charset="0"/>
              </a:rPr>
              <a:t>                 Prepare the Model: </a:t>
            </a:r>
            <a:r>
              <a:rPr lang="en-US" dirty="0">
                <a:latin typeface="Times New Roman" panose="02020603050405020304" pitchFamily="18" charset="0"/>
                <a:cs typeface="Times New Roman" panose="02020603050405020304" pitchFamily="18" charset="0"/>
              </a:rPr>
              <a:t>If necessary, adjust the model to fit your specific requirements, 	 such as input size.</a:t>
            </a:r>
          </a:p>
          <a:p>
            <a:pPr algn="just">
              <a:lnSpc>
                <a:spcPct val="150000"/>
              </a:lnSpc>
            </a:pPr>
            <a:endParaRPr lang="en-US" dirty="0">
              <a:latin typeface="Times New Roman" panose="02020603050405020304" pitchFamily="18" charset="0"/>
              <a:cs typeface="Times New Roman" panose="02020603050405020304" pitchFamily="18" charset="0"/>
            </a:endParaRPr>
          </a:p>
        </p:txBody>
      </p:sp>
      <p:sp>
        <p:nvSpPr>
          <p:cNvPr id="5" name="Oval 4">
            <a:extLst>
              <a:ext uri="{FF2B5EF4-FFF2-40B4-BE49-F238E27FC236}">
                <a16:creationId xmlns:a16="http://schemas.microsoft.com/office/drawing/2014/main" id="{B5EB58BA-363D-3FCB-54D9-EEEED88722A4}"/>
              </a:ext>
            </a:extLst>
          </p:cNvPr>
          <p:cNvSpPr/>
          <p:nvPr/>
        </p:nvSpPr>
        <p:spPr>
          <a:xfrm>
            <a:off x="3081867" y="5181600"/>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17EEB790-5F45-292A-2898-C3F92D68EBCC}"/>
              </a:ext>
            </a:extLst>
          </p:cNvPr>
          <p:cNvSpPr/>
          <p:nvPr/>
        </p:nvSpPr>
        <p:spPr>
          <a:xfrm>
            <a:off x="3081867" y="4326467"/>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D1D88223-FAF4-DFA8-FACA-EBEC2016A173}"/>
              </a:ext>
            </a:extLst>
          </p:cNvPr>
          <p:cNvSpPr/>
          <p:nvPr/>
        </p:nvSpPr>
        <p:spPr>
          <a:xfrm>
            <a:off x="3039533" y="2286000"/>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D0D63202-D018-ED6A-2993-ED71FB99618C}"/>
              </a:ext>
            </a:extLst>
          </p:cNvPr>
          <p:cNvSpPr/>
          <p:nvPr/>
        </p:nvSpPr>
        <p:spPr>
          <a:xfrm>
            <a:off x="3009900" y="3095414"/>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0C2734B3-4078-2DF9-03BD-CC126E44EF37}"/>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4207679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C141DF-8AA4-E8D5-5AE1-0300944C6D90}"/>
              </a:ext>
            </a:extLst>
          </p:cNvPr>
          <p:cNvSpPr txBox="1"/>
          <p:nvPr/>
        </p:nvSpPr>
        <p:spPr>
          <a:xfrm>
            <a:off x="2076450" y="710684"/>
            <a:ext cx="6096000" cy="369332"/>
          </a:xfrm>
          <a:prstGeom prst="rect">
            <a:avLst/>
          </a:prstGeom>
          <a:noFill/>
        </p:spPr>
        <p:txBody>
          <a:bodyPr wrap="square">
            <a:spAutoFit/>
          </a:bodyPr>
          <a:lstStyle/>
          <a:p>
            <a:r>
              <a:rPr lang="en-US" sz="1800" dirty="0"/>
              <a:t>Cont..</a:t>
            </a:r>
            <a:endParaRPr lang="en-IN" sz="1800" dirty="0"/>
          </a:p>
        </p:txBody>
      </p:sp>
      <p:sp>
        <p:nvSpPr>
          <p:cNvPr id="5" name="TextBox 4">
            <a:extLst>
              <a:ext uri="{FF2B5EF4-FFF2-40B4-BE49-F238E27FC236}">
                <a16:creationId xmlns:a16="http://schemas.microsoft.com/office/drawing/2014/main" id="{3B6BF173-9216-19AE-F405-97462354B344}"/>
              </a:ext>
            </a:extLst>
          </p:cNvPr>
          <p:cNvSpPr txBox="1"/>
          <p:nvPr/>
        </p:nvSpPr>
        <p:spPr>
          <a:xfrm>
            <a:off x="2076450" y="1464439"/>
            <a:ext cx="8915400" cy="4204356"/>
          </a:xfrm>
          <a:prstGeom prst="rect">
            <a:avLst/>
          </a:prstGeom>
          <a:noFill/>
        </p:spPr>
        <p:txBody>
          <a:bodyPr wrap="square">
            <a:spAutoFit/>
          </a:bodyPr>
          <a:lstStyle/>
          <a:p>
            <a:pPr algn="just">
              <a:lnSpc>
                <a:spcPct val="150000"/>
              </a:lnSpc>
            </a:pPr>
            <a:r>
              <a:rPr lang="en-US" b="1" dirty="0">
                <a:latin typeface="Times New Roman" panose="02020603050405020304" pitchFamily="18" charset="0"/>
                <a:cs typeface="Times New Roman" panose="02020603050405020304" pitchFamily="18" charset="0"/>
              </a:rPr>
              <a:t>3. Preprocess Input Images</a:t>
            </a:r>
          </a:p>
          <a:p>
            <a:pPr algn="just">
              <a:lnSpc>
                <a:spcPct val="150000"/>
              </a:lnSpc>
            </a:pPr>
            <a:r>
              <a:rPr lang="en-US" b="1" dirty="0">
                <a:latin typeface="Times New Roman" panose="02020603050405020304" pitchFamily="18" charset="0"/>
                <a:cs typeface="Times New Roman" panose="02020603050405020304" pitchFamily="18" charset="0"/>
              </a:rPr>
              <a:t>                Image Normalization</a:t>
            </a:r>
            <a:r>
              <a:rPr lang="en-US" dirty="0">
                <a:latin typeface="Times New Roman" panose="02020603050405020304" pitchFamily="18" charset="0"/>
                <a:cs typeface="Times New Roman" panose="02020603050405020304" pitchFamily="18" charset="0"/>
              </a:rPr>
              <a:t>: Scale image pixel values to the range expected by the model.</a:t>
            </a:r>
          </a:p>
          <a:p>
            <a:pPr algn="just">
              <a:lnSpc>
                <a:spcPct val="150000"/>
              </a:lnSpc>
            </a:pPr>
            <a:r>
              <a:rPr lang="en-US" b="1" dirty="0">
                <a:latin typeface="Times New Roman" panose="02020603050405020304" pitchFamily="18" charset="0"/>
                <a:cs typeface="Times New Roman" panose="02020603050405020304" pitchFamily="18" charset="0"/>
              </a:rPr>
              <a:t> 	Resizing</a:t>
            </a:r>
            <a:r>
              <a:rPr lang="en-US" dirty="0">
                <a:latin typeface="Times New Roman" panose="02020603050405020304" pitchFamily="18" charset="0"/>
                <a:cs typeface="Times New Roman" panose="02020603050405020304" pitchFamily="18" charset="0"/>
              </a:rPr>
              <a:t>: Ensure input images are resized to the dimensions required by the model.</a:t>
            </a:r>
          </a:p>
          <a:p>
            <a:pPr algn="just">
              <a:lnSpc>
                <a:spcPct val="150000"/>
              </a:lnSpc>
            </a:pPr>
            <a:r>
              <a:rPr lang="en-US" b="1" dirty="0">
                <a:latin typeface="Times New Roman" panose="02020603050405020304" pitchFamily="18" charset="0"/>
                <a:cs typeface="Times New Roman" panose="02020603050405020304" pitchFamily="18" charset="0"/>
              </a:rPr>
              <a:t>4. Generate Cartoon Images</a:t>
            </a:r>
          </a:p>
          <a:p>
            <a:pPr algn="just">
              <a:lnSpc>
                <a:spcPct val="150000"/>
              </a:lnSpc>
            </a:pPr>
            <a:r>
              <a:rPr lang="en-US" b="1" dirty="0">
                <a:latin typeface="Times New Roman" panose="02020603050405020304" pitchFamily="18" charset="0"/>
                <a:cs typeface="Times New Roman" panose="02020603050405020304" pitchFamily="18" charset="0"/>
              </a:rPr>
              <a:t>	Pass Images Through the Model</a:t>
            </a:r>
            <a:r>
              <a:rPr lang="en-US" dirty="0">
                <a:latin typeface="Times New Roman" panose="02020603050405020304" pitchFamily="18" charset="0"/>
                <a:cs typeface="Times New Roman" panose="02020603050405020304" pitchFamily="18" charset="0"/>
              </a:rPr>
              <a:t>: Use the loaded model to process input images 	and generate </a:t>
            </a:r>
            <a:r>
              <a:rPr lang="en-US" dirty="0" err="1">
                <a:latin typeface="Times New Roman" panose="02020603050405020304" pitchFamily="18" charset="0"/>
                <a:cs typeface="Times New Roman" panose="02020603050405020304" pitchFamily="18" charset="0"/>
              </a:rPr>
              <a:t>cartoonized</a:t>
            </a:r>
            <a:r>
              <a:rPr lang="en-US" dirty="0">
                <a:latin typeface="Times New Roman" panose="02020603050405020304" pitchFamily="18" charset="0"/>
                <a:cs typeface="Times New Roman" panose="02020603050405020304" pitchFamily="18" charset="0"/>
              </a:rPr>
              <a:t> outputs.</a:t>
            </a:r>
          </a:p>
          <a:p>
            <a:pPr algn="just">
              <a:lnSpc>
                <a:spcPct val="150000"/>
              </a:lnSpc>
            </a:pPr>
            <a:r>
              <a:rPr lang="en-US" b="1" dirty="0">
                <a:latin typeface="Times New Roman" panose="02020603050405020304" pitchFamily="18" charset="0"/>
                <a:cs typeface="Times New Roman" panose="02020603050405020304" pitchFamily="18" charset="0"/>
              </a:rPr>
              <a:t>	Post-Processing</a:t>
            </a:r>
            <a:r>
              <a:rPr lang="en-US" dirty="0">
                <a:latin typeface="Times New Roman" panose="02020603050405020304" pitchFamily="18" charset="0"/>
                <a:cs typeface="Times New Roman" panose="02020603050405020304" pitchFamily="18" charset="0"/>
              </a:rPr>
              <a:t>: Apply any additional filters or enhancements as needed.</a:t>
            </a:r>
          </a:p>
          <a:p>
            <a:pPr algn="just">
              <a:lnSpc>
                <a:spcPct val="150000"/>
              </a:lnSpc>
            </a:pPr>
            <a:r>
              <a:rPr lang="en-US" b="1" dirty="0">
                <a:latin typeface="Times New Roman" panose="02020603050405020304" pitchFamily="18" charset="0"/>
                <a:cs typeface="Times New Roman" panose="02020603050405020304" pitchFamily="18" charset="0"/>
              </a:rPr>
              <a:t>5. Evaluate and Test</a:t>
            </a:r>
          </a:p>
          <a:p>
            <a:pPr algn="just">
              <a:lnSpc>
                <a:spcPct val="150000"/>
              </a:lnSpc>
            </a:pPr>
            <a:r>
              <a:rPr lang="en-US" b="1" dirty="0">
                <a:latin typeface="Times New Roman" panose="02020603050405020304" pitchFamily="18" charset="0"/>
                <a:cs typeface="Times New Roman" panose="02020603050405020304" pitchFamily="18" charset="0"/>
              </a:rPr>
              <a:t>	 Visual Inspection</a:t>
            </a:r>
            <a:r>
              <a:rPr lang="en-US" dirty="0">
                <a:latin typeface="Times New Roman" panose="02020603050405020304" pitchFamily="18" charset="0"/>
                <a:cs typeface="Times New Roman" panose="02020603050405020304" pitchFamily="18" charset="0"/>
              </a:rPr>
              <a:t>: Check the quality of the generated cartoon images.</a:t>
            </a:r>
          </a:p>
          <a:p>
            <a:pPr algn="just">
              <a:lnSpc>
                <a:spcPct val="150000"/>
              </a:lnSpc>
            </a:pPr>
            <a:r>
              <a:rPr lang="en-US" b="1" dirty="0">
                <a:latin typeface="Times New Roman" panose="02020603050405020304" pitchFamily="18" charset="0"/>
                <a:cs typeface="Times New Roman" panose="02020603050405020304" pitchFamily="18" charset="0"/>
              </a:rPr>
              <a:t>	 Metric Evaluation</a:t>
            </a:r>
            <a:r>
              <a:rPr lang="en-US" dirty="0">
                <a:latin typeface="Times New Roman" panose="02020603050405020304" pitchFamily="18" charset="0"/>
                <a:cs typeface="Times New Roman" panose="02020603050405020304" pitchFamily="18" charset="0"/>
              </a:rPr>
              <a:t>: Optionally, use quantitative metrics to assess performance.</a:t>
            </a:r>
          </a:p>
        </p:txBody>
      </p:sp>
      <p:sp>
        <p:nvSpPr>
          <p:cNvPr id="6" name="Oval 5">
            <a:extLst>
              <a:ext uri="{FF2B5EF4-FFF2-40B4-BE49-F238E27FC236}">
                <a16:creationId xmlns:a16="http://schemas.microsoft.com/office/drawing/2014/main" id="{FDC45800-B585-C231-8BB8-7D0C10622337}"/>
              </a:ext>
            </a:extLst>
          </p:cNvPr>
          <p:cNvSpPr/>
          <p:nvPr/>
        </p:nvSpPr>
        <p:spPr>
          <a:xfrm>
            <a:off x="2962275" y="2141219"/>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25F7F802-BCFD-32E9-3121-D5BE81B2862A}"/>
              </a:ext>
            </a:extLst>
          </p:cNvPr>
          <p:cNvSpPr/>
          <p:nvPr/>
        </p:nvSpPr>
        <p:spPr>
          <a:xfrm>
            <a:off x="2973917" y="2542117"/>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AD1343E2-541C-C4E6-CBCD-C2E635D49509}"/>
              </a:ext>
            </a:extLst>
          </p:cNvPr>
          <p:cNvSpPr/>
          <p:nvPr/>
        </p:nvSpPr>
        <p:spPr>
          <a:xfrm>
            <a:off x="3007994" y="3363383"/>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79B09ECA-A2C6-DD80-ED0A-39CD02422432}"/>
              </a:ext>
            </a:extLst>
          </p:cNvPr>
          <p:cNvSpPr/>
          <p:nvPr/>
        </p:nvSpPr>
        <p:spPr>
          <a:xfrm>
            <a:off x="3007994" y="4186767"/>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D3D2238E-8A3E-DF47-F0FB-77F676D3FD4A}"/>
              </a:ext>
            </a:extLst>
          </p:cNvPr>
          <p:cNvSpPr/>
          <p:nvPr/>
        </p:nvSpPr>
        <p:spPr>
          <a:xfrm>
            <a:off x="3053713" y="5018617"/>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601747D5-F23D-A8C9-BB69-0F3FE45EE9AD}"/>
              </a:ext>
            </a:extLst>
          </p:cNvPr>
          <p:cNvSpPr/>
          <p:nvPr/>
        </p:nvSpPr>
        <p:spPr>
          <a:xfrm>
            <a:off x="3053713" y="5425017"/>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915F5CA7-C457-B38D-0B2F-2327DCCA5C3F}"/>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2773677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C141DF-8AA4-E8D5-5AE1-0300944C6D90}"/>
              </a:ext>
            </a:extLst>
          </p:cNvPr>
          <p:cNvSpPr txBox="1"/>
          <p:nvPr/>
        </p:nvSpPr>
        <p:spPr>
          <a:xfrm>
            <a:off x="2076450" y="710684"/>
            <a:ext cx="6096000" cy="369332"/>
          </a:xfrm>
          <a:prstGeom prst="rect">
            <a:avLst/>
          </a:prstGeom>
          <a:noFill/>
        </p:spPr>
        <p:txBody>
          <a:bodyPr wrap="square">
            <a:spAutoFit/>
          </a:bodyPr>
          <a:lstStyle/>
          <a:p>
            <a:r>
              <a:rPr lang="en-US" sz="1800" dirty="0"/>
              <a:t>Cont..</a:t>
            </a:r>
            <a:endParaRPr lang="en-IN" sz="1800" dirty="0"/>
          </a:p>
        </p:txBody>
      </p:sp>
      <p:sp>
        <p:nvSpPr>
          <p:cNvPr id="5" name="TextBox 4">
            <a:extLst>
              <a:ext uri="{FF2B5EF4-FFF2-40B4-BE49-F238E27FC236}">
                <a16:creationId xmlns:a16="http://schemas.microsoft.com/office/drawing/2014/main" id="{3B6BF173-9216-19AE-F405-97462354B344}"/>
              </a:ext>
            </a:extLst>
          </p:cNvPr>
          <p:cNvSpPr txBox="1"/>
          <p:nvPr/>
        </p:nvSpPr>
        <p:spPr>
          <a:xfrm>
            <a:off x="2076450" y="1959739"/>
            <a:ext cx="8915400" cy="1704569"/>
          </a:xfrm>
          <a:prstGeom prst="rect">
            <a:avLst/>
          </a:prstGeom>
          <a:noFill/>
        </p:spPr>
        <p:txBody>
          <a:bodyPr wrap="square">
            <a:spAutoFit/>
          </a:bodyPr>
          <a:lstStyle/>
          <a:p>
            <a:pPr algn="just">
              <a:lnSpc>
                <a:spcPct val="150000"/>
              </a:lnSpc>
            </a:pPr>
            <a:r>
              <a:rPr lang="en-US" b="1" dirty="0">
                <a:latin typeface="Times New Roman" panose="02020603050405020304" pitchFamily="18" charset="0"/>
                <a:cs typeface="Times New Roman" panose="02020603050405020304" pitchFamily="18" charset="0"/>
              </a:rPr>
              <a:t>6. Deploy the Application</a:t>
            </a:r>
          </a:p>
          <a:p>
            <a:pPr algn="just">
              <a:lnSpc>
                <a:spcPct val="150000"/>
              </a:lnSpc>
            </a:pPr>
            <a:r>
              <a:rPr lang="en-US" b="1" dirty="0">
                <a:latin typeface="Times New Roman" panose="02020603050405020304" pitchFamily="18" charset="0"/>
                <a:cs typeface="Times New Roman" panose="02020603050405020304" pitchFamily="18" charset="0"/>
              </a:rPr>
              <a:t>	API or Interface</a:t>
            </a:r>
            <a:r>
              <a:rPr lang="en-US" dirty="0">
                <a:latin typeface="Times New Roman" panose="02020603050405020304" pitchFamily="18" charset="0"/>
                <a:cs typeface="Times New Roman" panose="02020603050405020304" pitchFamily="18" charset="0"/>
              </a:rPr>
              <a:t>: Create an interface for users to upload images and receive 	</a:t>
            </a:r>
            <a:r>
              <a:rPr lang="en-US" dirty="0" err="1">
                <a:latin typeface="Times New Roman" panose="02020603050405020304" pitchFamily="18" charset="0"/>
                <a:cs typeface="Times New Roman" panose="02020603050405020304" pitchFamily="18" charset="0"/>
              </a:rPr>
              <a:t>cartoonized</a:t>
            </a:r>
            <a:r>
              <a:rPr lang="en-US" dirty="0">
                <a:latin typeface="Times New Roman" panose="02020603050405020304" pitchFamily="18" charset="0"/>
                <a:cs typeface="Times New Roman" panose="02020603050405020304" pitchFamily="18" charset="0"/>
              </a:rPr>
              <a:t> results.</a:t>
            </a:r>
          </a:p>
          <a:p>
            <a:pPr algn="just">
              <a:lnSpc>
                <a:spcPct val="150000"/>
              </a:lnSpc>
            </a:pPr>
            <a:r>
              <a:rPr lang="en-US" b="1" dirty="0">
                <a:latin typeface="Times New Roman" panose="02020603050405020304" pitchFamily="18" charset="0"/>
                <a:cs typeface="Times New Roman" panose="02020603050405020304" pitchFamily="18" charset="0"/>
              </a:rPr>
              <a:t>	Web Deployment</a:t>
            </a:r>
            <a:r>
              <a:rPr lang="en-US" dirty="0">
                <a:latin typeface="Times New Roman" panose="02020603050405020304" pitchFamily="18" charset="0"/>
                <a:cs typeface="Times New Roman" panose="02020603050405020304" pitchFamily="18" charset="0"/>
              </a:rPr>
              <a:t>: Use a web framework (e.g., Flask, Django) to serve the model.</a:t>
            </a:r>
          </a:p>
        </p:txBody>
      </p:sp>
      <p:sp>
        <p:nvSpPr>
          <p:cNvPr id="4" name="Oval 3">
            <a:extLst>
              <a:ext uri="{FF2B5EF4-FFF2-40B4-BE49-F238E27FC236}">
                <a16:creationId xmlns:a16="http://schemas.microsoft.com/office/drawing/2014/main" id="{26761A25-3D7B-B0C8-EA72-7C26C4129F4C}"/>
              </a:ext>
            </a:extLst>
          </p:cNvPr>
          <p:cNvSpPr/>
          <p:nvPr/>
        </p:nvSpPr>
        <p:spPr>
          <a:xfrm>
            <a:off x="2990214" y="2629145"/>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5B4AA091-7CF4-AFB5-E6E0-A99903D93D7E}"/>
              </a:ext>
            </a:extLst>
          </p:cNvPr>
          <p:cNvSpPr/>
          <p:nvPr/>
        </p:nvSpPr>
        <p:spPr>
          <a:xfrm>
            <a:off x="2990215" y="3435708"/>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89447D2C-120A-BE50-2775-2BB4B558EC7E}"/>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4914486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D688C-27A2-DCC9-C43F-F9A8F43F3E10}"/>
              </a:ext>
            </a:extLst>
          </p:cNvPr>
          <p:cNvSpPr txBox="1">
            <a:spLocks/>
          </p:cNvSpPr>
          <p:nvPr/>
        </p:nvSpPr>
        <p:spPr>
          <a:xfrm>
            <a:off x="1971675" y="809106"/>
            <a:ext cx="2000250" cy="480131"/>
          </a:xfrm>
          <a:prstGeom prst="rect">
            <a:avLst/>
          </a:prstGeom>
          <a:solidFill>
            <a:schemeClr val="bg2"/>
          </a:solidFill>
        </p:spPr>
        <p:txBody>
          <a:bodyPr vert="horz" wrap="square" lIns="91440" tIns="45720" rIns="91440" bIns="45720" rtlCol="0" anchor="b">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Result</a:t>
            </a:r>
            <a:endParaRPr lang="en-IN" sz="28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endParaRPr>
          </a:p>
        </p:txBody>
      </p:sp>
      <p:pic>
        <p:nvPicPr>
          <p:cNvPr id="5" name="Picture 4">
            <a:extLst>
              <a:ext uri="{FF2B5EF4-FFF2-40B4-BE49-F238E27FC236}">
                <a16:creationId xmlns:a16="http://schemas.microsoft.com/office/drawing/2014/main" id="{F1C90AC9-369F-5BFB-3D3E-9D8560F38C42}"/>
              </a:ext>
            </a:extLst>
          </p:cNvPr>
          <p:cNvPicPr>
            <a:picLocks noChangeAspect="1"/>
          </p:cNvPicPr>
          <p:nvPr/>
        </p:nvPicPr>
        <p:blipFill rotWithShape="1">
          <a:blip r:embed="rId2">
            <a:extLst>
              <a:ext uri="{28A0092B-C50C-407E-A947-70E740481C1C}">
                <a14:useLocalDpi xmlns:a14="http://schemas.microsoft.com/office/drawing/2010/main" val="0"/>
              </a:ext>
            </a:extLst>
          </a:blip>
          <a:srcRect b="42034"/>
          <a:stretch/>
        </p:blipFill>
        <p:spPr>
          <a:xfrm>
            <a:off x="1971675" y="2097021"/>
            <a:ext cx="8871208" cy="2663958"/>
          </a:xfrm>
          <a:prstGeom prst="rect">
            <a:avLst/>
          </a:prstGeom>
        </p:spPr>
      </p:pic>
      <p:sp>
        <p:nvSpPr>
          <p:cNvPr id="3" name="Rectangle 2">
            <a:extLst>
              <a:ext uri="{FF2B5EF4-FFF2-40B4-BE49-F238E27FC236}">
                <a16:creationId xmlns:a16="http://schemas.microsoft.com/office/drawing/2014/main" id="{EB50FE99-6C13-3236-969D-B69C2FE7C18A}"/>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1652887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472AA-B1CD-4FFC-B40D-54BD661B5F75}"/>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pic>
        <p:nvPicPr>
          <p:cNvPr id="3" name="Picture 2">
            <a:extLst>
              <a:ext uri="{FF2B5EF4-FFF2-40B4-BE49-F238E27FC236}">
                <a16:creationId xmlns:a16="http://schemas.microsoft.com/office/drawing/2014/main" id="{625E3235-8C30-95D2-261E-84246D5A51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5397" y="2235164"/>
            <a:ext cx="4695265" cy="3145083"/>
          </a:xfrm>
          <a:prstGeom prst="rect">
            <a:avLst/>
          </a:prstGeom>
        </p:spPr>
      </p:pic>
      <p:sp>
        <p:nvSpPr>
          <p:cNvPr id="7" name="TextBox 6">
            <a:extLst>
              <a:ext uri="{FF2B5EF4-FFF2-40B4-BE49-F238E27FC236}">
                <a16:creationId xmlns:a16="http://schemas.microsoft.com/office/drawing/2014/main" id="{F03538C4-261B-02E4-8424-A132F7FD3B34}"/>
              </a:ext>
            </a:extLst>
          </p:cNvPr>
          <p:cNvSpPr txBox="1"/>
          <p:nvPr/>
        </p:nvSpPr>
        <p:spPr>
          <a:xfrm>
            <a:off x="909638" y="1757937"/>
            <a:ext cx="6124574" cy="369332"/>
          </a:xfrm>
          <a:prstGeom prst="rect">
            <a:avLst/>
          </a:prstGeom>
          <a:noFill/>
        </p:spPr>
        <p:txBody>
          <a:bodyPr wrap="square">
            <a:spAutoFit/>
          </a:bodyPr>
          <a:lstStyle/>
          <a:p>
            <a:pPr algn="ctr"/>
            <a:r>
              <a:rPr lang="en-US" b="1" dirty="0">
                <a:latin typeface="Times New Roman" panose="02020603050405020304" pitchFamily="18" charset="0"/>
                <a:cs typeface="Times New Roman" panose="02020603050405020304" pitchFamily="18" charset="0"/>
              </a:rPr>
              <a:t>Original Image</a:t>
            </a:r>
            <a:endParaRPr lang="en-IN" b="1"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934C84D8-E580-95A1-97B2-B5D80CD27034}"/>
              </a:ext>
            </a:extLst>
          </p:cNvPr>
          <p:cNvPicPr>
            <a:picLocks noChangeAspect="1"/>
          </p:cNvPicPr>
          <p:nvPr/>
        </p:nvPicPr>
        <p:blipFill rotWithShape="1">
          <a:blip r:embed="rId3">
            <a:extLst>
              <a:ext uri="{28A0092B-C50C-407E-A947-70E740481C1C}">
                <a14:useLocalDpi xmlns:a14="http://schemas.microsoft.com/office/drawing/2010/main" val="0"/>
              </a:ext>
            </a:extLst>
          </a:blip>
          <a:srcRect l="28437" t="39942" r="32501" b="6268"/>
          <a:stretch/>
        </p:blipFill>
        <p:spPr>
          <a:xfrm>
            <a:off x="6762750" y="1865521"/>
            <a:ext cx="4762500" cy="3514726"/>
          </a:xfrm>
          <a:prstGeom prst="rect">
            <a:avLst/>
          </a:prstGeom>
        </p:spPr>
      </p:pic>
    </p:spTree>
    <p:extLst>
      <p:ext uri="{BB962C8B-B14F-4D97-AF65-F5344CB8AC3E}">
        <p14:creationId xmlns:p14="http://schemas.microsoft.com/office/powerpoint/2010/main" val="2210300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686767-A7E2-97B2-7548-81771EDB8517}"/>
              </a:ext>
            </a:extLst>
          </p:cNvPr>
          <p:cNvSpPr txBox="1"/>
          <p:nvPr/>
        </p:nvSpPr>
        <p:spPr>
          <a:xfrm>
            <a:off x="2088911" y="784720"/>
            <a:ext cx="1963271" cy="523220"/>
          </a:xfrm>
          <a:prstGeom prst="rect">
            <a:avLst/>
          </a:prstGeom>
          <a:solidFill>
            <a:schemeClr val="bg2"/>
          </a:solidFill>
        </p:spPr>
        <p:txBody>
          <a:bodyPr wrap="square" rtlCol="0">
            <a:spAutoFit/>
          </a:bodyPr>
          <a:lstStyle/>
          <a:p>
            <a:r>
              <a:rPr lang="en-US"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a:t>
            </a:r>
            <a:endParaRPr lang="en-IN"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AACC9A52-9723-585A-D581-F53DF7F22C49}"/>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FE3B8B22-D3F3-4A68-4631-4B1BEAE1E470}"/>
              </a:ext>
            </a:extLst>
          </p:cNvPr>
          <p:cNvSpPr txBox="1"/>
          <p:nvPr/>
        </p:nvSpPr>
        <p:spPr>
          <a:xfrm>
            <a:off x="2088911" y="1125260"/>
            <a:ext cx="9674464" cy="4607480"/>
          </a:xfrm>
          <a:prstGeom prst="rect">
            <a:avLst/>
          </a:prstGeom>
          <a:noFill/>
        </p:spPr>
        <p:txBody>
          <a:bodyPr wrap="square">
            <a:spAutoFit/>
          </a:bodyPr>
          <a:lstStyle/>
          <a:p>
            <a:pPr marL="285750" indent="-285750" algn="just">
              <a:lnSpc>
                <a:spcPct val="150000"/>
              </a:lnSpc>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The project on cartoon image generation using </a:t>
            </a:r>
            <a:r>
              <a:rPr lang="en-US" dirty="0" err="1">
                <a:latin typeface="Times New Roman" panose="02020603050405020304" pitchFamily="18" charset="0"/>
                <a:cs typeface="Times New Roman" panose="02020603050405020304" pitchFamily="18" charset="0"/>
              </a:rPr>
              <a:t>AnimeGAN</a:t>
            </a:r>
            <a:r>
              <a:rPr lang="en-US" dirty="0">
                <a:latin typeface="Times New Roman" panose="02020603050405020304" pitchFamily="18" charset="0"/>
                <a:cs typeface="Times New Roman" panose="02020603050405020304" pitchFamily="18" charset="0"/>
              </a:rPr>
              <a:t> demonstrates the power and potential of deep learning and Generative Adversarial Networks (GANs) in transforming real-world images into visually appealing anime-style artworks. By leveraging the architecture of </a:t>
            </a:r>
            <a:r>
              <a:rPr lang="en-US" dirty="0" err="1">
                <a:latin typeface="Times New Roman" panose="02020603050405020304" pitchFamily="18" charset="0"/>
                <a:cs typeface="Times New Roman" panose="02020603050405020304" pitchFamily="18" charset="0"/>
              </a:rPr>
              <a:t>AnimeGAN</a:t>
            </a:r>
            <a:r>
              <a:rPr lang="en-US" dirty="0">
                <a:latin typeface="Times New Roman" panose="02020603050405020304" pitchFamily="18" charset="0"/>
                <a:cs typeface="Times New Roman" panose="02020603050405020304" pitchFamily="18" charset="0"/>
              </a:rPr>
              <a:t>, the project successfully automates the process of image style transfer, providing a valuable tool for artists, content creators, and enthusiasts</a:t>
            </a:r>
            <a:r>
              <a:rPr lang="en-US" sz="2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cartoon image generation project using </a:t>
            </a:r>
            <a:r>
              <a:rPr lang="en-US" dirty="0" err="1">
                <a:latin typeface="Times New Roman" panose="02020603050405020304" pitchFamily="18" charset="0"/>
                <a:cs typeface="Times New Roman" panose="02020603050405020304" pitchFamily="18" charset="0"/>
              </a:rPr>
              <a:t>AnimeGAN</a:t>
            </a:r>
            <a:r>
              <a:rPr lang="en-US" dirty="0">
                <a:latin typeface="Times New Roman" panose="02020603050405020304" pitchFamily="18" charset="0"/>
                <a:cs typeface="Times New Roman" panose="02020603050405020304" pitchFamily="18" charset="0"/>
              </a:rPr>
              <a:t> has demonstrated its effectiveness in transforming real-world images into high-quality anime-style artworks. The generated images exhibit excellent visual quality, preserve the content of the original images, and accurately capture the stylistic features of anime. With ongoing improvements and optimizations, this project holds great potential for various applications in entertainment, social media, digital marketing, and personal projects, providing a powerful tool for creative expression and digital art creation</a:t>
            </a:r>
            <a:r>
              <a:rPr lang="en-US" sz="2000" dirty="0">
                <a:latin typeface="Times New Roman" panose="02020603050405020304" pitchFamily="18" charset="0"/>
                <a:cs typeface="Times New Roman" panose="02020603050405020304" pitchFamily="18" charset="0"/>
              </a:rPr>
              <a:t>.</a:t>
            </a:r>
          </a:p>
        </p:txBody>
      </p:sp>
      <p:sp>
        <p:nvSpPr>
          <p:cNvPr id="3" name="Rectangle 2">
            <a:extLst>
              <a:ext uri="{FF2B5EF4-FFF2-40B4-BE49-F238E27FC236}">
                <a16:creationId xmlns:a16="http://schemas.microsoft.com/office/drawing/2014/main" id="{D27FCD9C-47F1-CA02-D24C-16F85A736CD6}"/>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24175045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1D8980-3D58-99C4-3388-6EEFC5B9C5BA}"/>
              </a:ext>
            </a:extLst>
          </p:cNvPr>
          <p:cNvSpPr txBox="1"/>
          <p:nvPr/>
        </p:nvSpPr>
        <p:spPr>
          <a:xfrm>
            <a:off x="2028825" y="767834"/>
            <a:ext cx="2257425" cy="523220"/>
          </a:xfrm>
          <a:prstGeom prst="rect">
            <a:avLst/>
          </a:prstGeom>
          <a:solidFill>
            <a:schemeClr val="bg2"/>
          </a:solidFill>
        </p:spPr>
        <p:txBody>
          <a:bodyPr wrap="square" rtlCol="0">
            <a:spAutoFit/>
          </a:bodyPr>
          <a:lstStyle>
            <a:defPPr>
              <a:defRPr lang="en-US"/>
            </a:defPPr>
            <a:lvl1pPr>
              <a:defRPr sz="28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r>
              <a:rPr lang="en-US" dirty="0"/>
              <a:t>Future Work</a:t>
            </a:r>
            <a:endParaRPr lang="en-IN" dirty="0"/>
          </a:p>
        </p:txBody>
      </p:sp>
      <p:sp>
        <p:nvSpPr>
          <p:cNvPr id="5" name="TextBox 4">
            <a:extLst>
              <a:ext uri="{FF2B5EF4-FFF2-40B4-BE49-F238E27FC236}">
                <a16:creationId xmlns:a16="http://schemas.microsoft.com/office/drawing/2014/main" id="{484C3CA8-F801-8684-4A6D-4A6F8F765D4C}"/>
              </a:ext>
            </a:extLst>
          </p:cNvPr>
          <p:cNvSpPr txBox="1"/>
          <p:nvPr/>
        </p:nvSpPr>
        <p:spPr>
          <a:xfrm>
            <a:off x="1885950" y="1656630"/>
            <a:ext cx="9563099" cy="4110741"/>
          </a:xfrm>
          <a:prstGeom prst="rect">
            <a:avLst/>
          </a:prstGeom>
          <a:noFill/>
        </p:spPr>
        <p:txBody>
          <a:bodyPr wrap="square">
            <a:spAutoFit/>
          </a:bodyPr>
          <a:lstStyle/>
          <a:p>
            <a:pPr algn="just">
              <a:lnSpc>
                <a:spcPct val="150000"/>
              </a:lnSpc>
              <a:buFont typeface="+mj-lt"/>
              <a:buAutoNum type="arabicPeriod"/>
            </a:pPr>
            <a:r>
              <a:rPr lang="en-US" sz="1600" b="1" dirty="0">
                <a:latin typeface="Times New Roman" panose="02020603050405020304" pitchFamily="18" charset="0"/>
                <a:cs typeface="Times New Roman" panose="02020603050405020304" pitchFamily="18" charset="0"/>
              </a:rPr>
              <a:t>Enhanced Realism and Detail</a:t>
            </a:r>
            <a:r>
              <a:rPr lang="en-US" sz="1600" dirty="0">
                <a:latin typeface="Times New Roman" panose="02020603050405020304" pitchFamily="18" charset="0"/>
                <a:cs typeface="Times New Roman" panose="02020603050405020304" pitchFamily="18" charset="0"/>
              </a:rPr>
              <a:t>: Advances in AI and machine learning will enable cartoon image generators to create highly detailed and realistic images, pushing the boundaries of what is traditionally considered a "cartoon."</a:t>
            </a:r>
          </a:p>
          <a:p>
            <a:pPr algn="just">
              <a:lnSpc>
                <a:spcPct val="150000"/>
              </a:lnSpc>
              <a:buFont typeface="+mj-lt"/>
              <a:buAutoNum type="arabicPeriod"/>
            </a:pPr>
            <a:r>
              <a:rPr lang="en-US" sz="1600" b="1" dirty="0">
                <a:latin typeface="Times New Roman" panose="02020603050405020304" pitchFamily="18" charset="0"/>
                <a:cs typeface="Times New Roman" panose="02020603050405020304" pitchFamily="18" charset="0"/>
              </a:rPr>
              <a:t>Greater Customization</a:t>
            </a:r>
            <a:r>
              <a:rPr lang="en-US" sz="1600" dirty="0">
                <a:latin typeface="Times New Roman" panose="02020603050405020304" pitchFamily="18" charset="0"/>
                <a:cs typeface="Times New Roman" panose="02020603050405020304" pitchFamily="18" charset="0"/>
              </a:rPr>
              <a:t>: Future generators will offer more sophisticated customization options, allowing users to specify intricate details such as character emotions, clothing, backgrounds, and artistic styles.</a:t>
            </a:r>
          </a:p>
          <a:p>
            <a:pPr algn="just">
              <a:lnSpc>
                <a:spcPct val="150000"/>
              </a:lnSpc>
              <a:buFont typeface="+mj-lt"/>
              <a:buAutoNum type="arabicPeriod"/>
            </a:pPr>
            <a:r>
              <a:rPr lang="en-US" sz="1600" b="1" dirty="0">
                <a:latin typeface="Times New Roman" panose="02020603050405020304" pitchFamily="18" charset="0"/>
                <a:cs typeface="Times New Roman" panose="02020603050405020304" pitchFamily="18" charset="0"/>
              </a:rPr>
              <a:t>Dynamic Animations</a:t>
            </a:r>
            <a:r>
              <a:rPr lang="en-US" sz="1600" dirty="0">
                <a:latin typeface="Times New Roman" panose="02020603050405020304" pitchFamily="18" charset="0"/>
                <a:cs typeface="Times New Roman" panose="02020603050405020304" pitchFamily="18" charset="0"/>
              </a:rPr>
              <a:t>: Beyond static images, future work will likely include the ability to generate dynamic, animated sequences, enabling users to create full-length animations and short films with minimal effort.</a:t>
            </a:r>
          </a:p>
          <a:p>
            <a:pPr algn="just">
              <a:lnSpc>
                <a:spcPct val="150000"/>
              </a:lnSpc>
              <a:buFont typeface="+mj-lt"/>
              <a:buAutoNum type="arabicPeriod"/>
            </a:pPr>
            <a:r>
              <a:rPr lang="en-US" sz="1600" b="1" dirty="0">
                <a:latin typeface="Times New Roman" panose="02020603050405020304" pitchFamily="18" charset="0"/>
                <a:cs typeface="Times New Roman" panose="02020603050405020304" pitchFamily="18" charset="0"/>
              </a:rPr>
              <a:t>User-Friendly Interfaces</a:t>
            </a:r>
            <a:r>
              <a:rPr lang="en-US" sz="1600" dirty="0">
                <a:latin typeface="Times New Roman" panose="02020603050405020304" pitchFamily="18" charset="0"/>
                <a:cs typeface="Times New Roman" panose="02020603050405020304" pitchFamily="18" charset="0"/>
              </a:rPr>
              <a:t>: Development will focus on making these tools more intuitive and accessible to a broader audience, including those without technical expertise, fostering creativity across all skill levels.</a:t>
            </a:r>
          </a:p>
          <a:p>
            <a:pPr algn="just">
              <a:lnSpc>
                <a:spcPct val="150000"/>
              </a:lnSpc>
              <a:buFont typeface="+mj-lt"/>
              <a:buAutoNum type="arabicPeriod"/>
            </a:pPr>
            <a:r>
              <a:rPr lang="en-US" sz="1600" b="1" dirty="0">
                <a:latin typeface="Times New Roman" panose="02020603050405020304" pitchFamily="18" charset="0"/>
                <a:cs typeface="Times New Roman" panose="02020603050405020304" pitchFamily="18" charset="0"/>
              </a:rPr>
              <a:t>Interactivity and Real-Time Editing</a:t>
            </a:r>
            <a:r>
              <a:rPr lang="en-US" sz="1600" dirty="0">
                <a:latin typeface="Times New Roman" panose="02020603050405020304" pitchFamily="18" charset="0"/>
                <a:cs typeface="Times New Roman" panose="02020603050405020304" pitchFamily="18" charset="0"/>
              </a:rPr>
              <a:t>: Future cartoon image generators may feature real-time editing capabilities, allowing users to interact with their creations as they build them, making the creative process more interactive and engaging.</a:t>
            </a:r>
          </a:p>
        </p:txBody>
      </p:sp>
      <p:sp>
        <p:nvSpPr>
          <p:cNvPr id="6" name="Rectangle 5">
            <a:extLst>
              <a:ext uri="{FF2B5EF4-FFF2-40B4-BE49-F238E27FC236}">
                <a16:creationId xmlns:a16="http://schemas.microsoft.com/office/drawing/2014/main" id="{2A71A9FC-14D7-4C63-D2C6-D2161255422D}"/>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1146829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342459-90CC-6E4C-0699-0DA6BEF4491C}"/>
              </a:ext>
            </a:extLst>
          </p:cNvPr>
          <p:cNvSpPr txBox="1"/>
          <p:nvPr/>
        </p:nvSpPr>
        <p:spPr>
          <a:xfrm>
            <a:off x="2047875" y="624959"/>
            <a:ext cx="2019300" cy="523220"/>
          </a:xfrm>
          <a:prstGeom prst="rect">
            <a:avLst/>
          </a:prstGeom>
          <a:solidFill>
            <a:schemeClr val="bg2"/>
          </a:solidFill>
        </p:spPr>
        <p:txBody>
          <a:bodyPr wrap="square" rtlCol="0">
            <a:spAutoFit/>
          </a:bodyPr>
          <a:lstStyle>
            <a:defPPr>
              <a:defRPr lang="en-US"/>
            </a:defPPr>
            <a:lvl1pPr>
              <a:defRPr sz="28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r>
              <a:rPr lang="en-US" dirty="0"/>
              <a:t>References</a:t>
            </a:r>
            <a:endParaRPr lang="en-IN" dirty="0"/>
          </a:p>
        </p:txBody>
      </p:sp>
      <p:sp>
        <p:nvSpPr>
          <p:cNvPr id="5" name="TextBox 4">
            <a:extLst>
              <a:ext uri="{FF2B5EF4-FFF2-40B4-BE49-F238E27FC236}">
                <a16:creationId xmlns:a16="http://schemas.microsoft.com/office/drawing/2014/main" id="{8BAA6D99-01D9-5A34-985F-E0972B22C133}"/>
              </a:ext>
            </a:extLst>
          </p:cNvPr>
          <p:cNvSpPr txBox="1"/>
          <p:nvPr/>
        </p:nvSpPr>
        <p:spPr>
          <a:xfrm>
            <a:off x="2047876" y="1552376"/>
            <a:ext cx="9696450" cy="4197559"/>
          </a:xfrm>
          <a:prstGeom prst="rect">
            <a:avLst/>
          </a:prstGeom>
          <a:noFill/>
        </p:spPr>
        <p:txBody>
          <a:bodyPr wrap="square">
            <a:spAutoFit/>
          </a:bodyPr>
          <a:lstStyle/>
          <a:p>
            <a:pPr algn="just">
              <a:lnSpc>
                <a:spcPct val="150000"/>
              </a:lnSpc>
            </a:pPr>
            <a:r>
              <a:rPr lang="en-IN" sz="1800" dirty="0">
                <a:latin typeface="Times New Roman" panose="02020603050405020304" pitchFamily="18" charset="0"/>
                <a:cs typeface="Times New Roman" panose="02020603050405020304" pitchFamily="18" charset="0"/>
              </a:rPr>
              <a:t>[</a:t>
            </a:r>
            <a:r>
              <a:rPr lang="en-IN" sz="1800" b="0" i="0" u="none" strike="noStrike" baseline="0" dirty="0">
                <a:latin typeface="Times New Roman" panose="02020603050405020304" pitchFamily="18" charset="0"/>
                <a:cs typeface="Times New Roman" panose="02020603050405020304" pitchFamily="18" charset="0"/>
              </a:rPr>
              <a:t>1] MD. </a:t>
            </a:r>
            <a:r>
              <a:rPr lang="en-IN" sz="1800" b="0" i="0" u="none" strike="noStrike" baseline="0" dirty="0" err="1">
                <a:latin typeface="Times New Roman" panose="02020603050405020304" pitchFamily="18" charset="0"/>
                <a:cs typeface="Times New Roman" panose="02020603050405020304" pitchFamily="18" charset="0"/>
              </a:rPr>
              <a:t>Salar</a:t>
            </a:r>
            <a:r>
              <a:rPr lang="en-IN" sz="1800" b="0" i="0" u="none" strike="noStrike" baseline="0" dirty="0">
                <a:latin typeface="Times New Roman" panose="02020603050405020304" pitchFamily="18" charset="0"/>
                <a:cs typeface="Times New Roman" panose="02020603050405020304" pitchFamily="18" charset="0"/>
              </a:rPr>
              <a:t> Mohammad, </a:t>
            </a:r>
            <a:r>
              <a:rPr lang="en-IN" sz="1800" b="0" i="0" u="none" strike="noStrike" baseline="0" dirty="0" err="1">
                <a:latin typeface="Times New Roman" panose="02020603050405020304" pitchFamily="18" charset="0"/>
                <a:cs typeface="Times New Roman" panose="02020603050405020304" pitchFamily="18" charset="0"/>
              </a:rPr>
              <a:t>Bollepalli</a:t>
            </a:r>
            <a:r>
              <a:rPr lang="en-IN" sz="1800" b="0" i="0" u="none" strike="noStrike" baseline="0" dirty="0">
                <a:latin typeface="Times New Roman" panose="02020603050405020304" pitchFamily="18" charset="0"/>
                <a:cs typeface="Times New Roman" panose="02020603050405020304" pitchFamily="18" charset="0"/>
              </a:rPr>
              <a:t> </a:t>
            </a:r>
            <a:r>
              <a:rPr lang="en-IN" sz="1800" b="0" i="0" u="none" strike="noStrike" baseline="0" dirty="0" err="1">
                <a:latin typeface="Times New Roman" panose="02020603050405020304" pitchFamily="18" charset="0"/>
                <a:cs typeface="Times New Roman" panose="02020603050405020304" pitchFamily="18" charset="0"/>
              </a:rPr>
              <a:t>Pranitha,Shivani</a:t>
            </a:r>
            <a:r>
              <a:rPr lang="en-IN" sz="1800" b="0" i="0" u="none" strike="noStrike" baseline="0" dirty="0">
                <a:latin typeface="Times New Roman" panose="02020603050405020304" pitchFamily="18" charset="0"/>
                <a:cs typeface="Times New Roman" panose="02020603050405020304" pitchFamily="18" charset="0"/>
              </a:rPr>
              <a:t> Goud </a:t>
            </a:r>
            <a:r>
              <a:rPr lang="en-IN" sz="1800" b="0" i="0" u="none" strike="noStrike" baseline="0" dirty="0" err="1">
                <a:latin typeface="Times New Roman" panose="02020603050405020304" pitchFamily="18" charset="0"/>
                <a:cs typeface="Times New Roman" panose="02020603050405020304" pitchFamily="18" charset="0"/>
              </a:rPr>
              <a:t>Pandula</a:t>
            </a:r>
            <a:r>
              <a:rPr lang="en-IN" sz="1800" b="0" i="0" u="none" strike="noStrike" baseline="0" dirty="0">
                <a:latin typeface="Times New Roman" panose="02020603050405020304" pitchFamily="18" charset="0"/>
                <a:cs typeface="Times New Roman" panose="02020603050405020304" pitchFamily="18" charset="0"/>
              </a:rPr>
              <a:t>, </a:t>
            </a:r>
            <a:r>
              <a:rPr lang="en-IN" sz="1800" b="0" i="0" u="none" strike="noStrike" baseline="0" dirty="0" err="1">
                <a:latin typeface="Times New Roman" panose="02020603050405020304" pitchFamily="18" charset="0"/>
                <a:cs typeface="Times New Roman" panose="02020603050405020304" pitchFamily="18" charset="0"/>
              </a:rPr>
              <a:t>Pulakanti</a:t>
            </a:r>
            <a:r>
              <a:rPr lang="en-IN" sz="1800" b="0" i="0" u="none" strike="noStrike" baseline="0" dirty="0">
                <a:latin typeface="Times New Roman" panose="02020603050405020304" pitchFamily="18" charset="0"/>
                <a:cs typeface="Times New Roman" panose="02020603050405020304" pitchFamily="18" charset="0"/>
              </a:rPr>
              <a:t> Teja Sree.(2021). “</a:t>
            </a:r>
            <a:r>
              <a:rPr lang="en-IN" sz="1800" b="0" i="0" u="none" strike="noStrike" baseline="0" dirty="0" err="1">
                <a:latin typeface="Times New Roman" panose="02020603050405020304" pitchFamily="18" charset="0"/>
                <a:cs typeface="Times New Roman" panose="02020603050405020304" pitchFamily="18" charset="0"/>
              </a:rPr>
              <a:t>Cartoonizing</a:t>
            </a:r>
            <a:r>
              <a:rPr lang="en-IN" sz="1800" b="0" i="0" u="none" strike="noStrike" baseline="0" dirty="0">
                <a:latin typeface="Times New Roman" panose="02020603050405020304" pitchFamily="18" charset="0"/>
                <a:cs typeface="Times New Roman" panose="02020603050405020304" pitchFamily="18" charset="0"/>
              </a:rPr>
              <a:t> the Image” an International Journal of </a:t>
            </a:r>
            <a:r>
              <a:rPr lang="en-US" sz="1800" b="0" i="0" u="none" strike="noStrike" baseline="0" dirty="0">
                <a:latin typeface="Times New Roman" panose="02020603050405020304" pitchFamily="18" charset="0"/>
                <a:cs typeface="Times New Roman" panose="02020603050405020304" pitchFamily="18" charset="0"/>
              </a:rPr>
              <a:t>Advanced Trends in Computer Science and Engineering, Volume 10,No.4, July – August 2021.</a:t>
            </a:r>
          </a:p>
          <a:p>
            <a:pPr algn="just">
              <a:lnSpc>
                <a:spcPct val="150000"/>
              </a:lnSpc>
            </a:pPr>
            <a:r>
              <a:rPr lang="en-IN" sz="1800" dirty="0">
                <a:latin typeface="Times New Roman" panose="02020603050405020304" pitchFamily="18" charset="0"/>
                <a:cs typeface="Times New Roman" panose="02020603050405020304" pitchFamily="18" charset="0"/>
              </a:rPr>
              <a:t>[</a:t>
            </a:r>
            <a:r>
              <a:rPr lang="en-IN" sz="1800" b="0" i="0" u="none" strike="noStrike" baseline="0" dirty="0">
                <a:latin typeface="Times New Roman" panose="02020603050405020304" pitchFamily="18" charset="0"/>
                <a:cs typeface="Times New Roman" panose="02020603050405020304" pitchFamily="18" charset="0"/>
              </a:rPr>
              <a:t>2</a:t>
            </a:r>
            <a:r>
              <a:rPr lang="en-IN" sz="1800" dirty="0">
                <a:latin typeface="Times New Roman" panose="02020603050405020304" pitchFamily="18" charset="0"/>
                <a:cs typeface="Times New Roman" panose="02020603050405020304" pitchFamily="18" charset="0"/>
              </a:rPr>
              <a:t>]</a:t>
            </a:r>
            <a:r>
              <a:rPr lang="en-IN" sz="1800" b="0" i="0" u="none" strike="noStrike" baseline="0" dirty="0">
                <a:latin typeface="Times New Roman" panose="02020603050405020304" pitchFamily="18" charset="0"/>
                <a:cs typeface="Times New Roman" panose="02020603050405020304" pitchFamily="18" charset="0"/>
              </a:rPr>
              <a:t> S. </a:t>
            </a:r>
            <a:r>
              <a:rPr lang="en-IN" sz="1800" b="0" i="0" u="none" strike="noStrike" baseline="0" dirty="0" err="1">
                <a:latin typeface="Times New Roman" panose="02020603050405020304" pitchFamily="18" charset="0"/>
                <a:cs typeface="Times New Roman" panose="02020603050405020304" pitchFamily="18" charset="0"/>
              </a:rPr>
              <a:t>Rajatha</a:t>
            </a:r>
            <a:r>
              <a:rPr lang="en-IN" sz="1800" b="0" i="0" u="none" strike="noStrike" baseline="0" dirty="0">
                <a:latin typeface="Times New Roman" panose="02020603050405020304" pitchFamily="18" charset="0"/>
                <a:cs typeface="Times New Roman" panose="02020603050405020304" pitchFamily="18" charset="0"/>
              </a:rPr>
              <a:t>, Anusha Shrikant </a:t>
            </a:r>
            <a:r>
              <a:rPr lang="en-IN" sz="1800" b="0" i="0" u="none" strike="noStrike" baseline="0" dirty="0" err="1">
                <a:latin typeface="Times New Roman" panose="02020603050405020304" pitchFamily="18" charset="0"/>
                <a:cs typeface="Times New Roman" panose="02020603050405020304" pitchFamily="18" charset="0"/>
              </a:rPr>
              <a:t>Makkigadde</a:t>
            </a:r>
            <a:r>
              <a:rPr lang="en-IN" sz="1800" b="0" i="0" u="none" strike="noStrike" baseline="0" dirty="0">
                <a:latin typeface="Times New Roman" panose="02020603050405020304" pitchFamily="18" charset="0"/>
                <a:cs typeface="Times New Roman" panose="02020603050405020304" pitchFamily="18" charset="0"/>
              </a:rPr>
              <a:t>, Neha L. Kanchan, Sapna, K. </a:t>
            </a:r>
            <a:r>
              <a:rPr lang="en-IN" sz="1800" b="0" i="0" u="none" strike="noStrike" baseline="0" dirty="0" err="1">
                <a:latin typeface="Times New Roman" panose="02020603050405020304" pitchFamily="18" charset="0"/>
                <a:cs typeface="Times New Roman" panose="02020603050405020304" pitchFamily="18" charset="0"/>
              </a:rPr>
              <a:t>Janardhana</a:t>
            </a:r>
            <a:r>
              <a:rPr lang="en-IN" sz="1800" b="0" i="0" u="none" strike="noStrike" baseline="0" dirty="0">
                <a:latin typeface="Times New Roman" panose="02020603050405020304" pitchFamily="18" charset="0"/>
                <a:cs typeface="Times New Roman" panose="02020603050405020304" pitchFamily="18" charset="0"/>
              </a:rPr>
              <a:t> Bhat,”</a:t>
            </a:r>
            <a:r>
              <a:rPr lang="en-IN" sz="1800" b="0" i="0" u="none" strike="noStrike" baseline="0" dirty="0" err="1">
                <a:latin typeface="Times New Roman" panose="02020603050405020304" pitchFamily="18" charset="0"/>
                <a:cs typeface="Times New Roman" panose="02020603050405020304" pitchFamily="18" charset="0"/>
              </a:rPr>
              <a:t>Cartoonizer</a:t>
            </a:r>
            <a:r>
              <a:rPr lang="en-IN" sz="1800" b="0" i="0" u="none" strike="noStrike" baseline="0" dirty="0">
                <a:latin typeface="Times New Roman" panose="02020603050405020304" pitchFamily="18" charset="0"/>
                <a:cs typeface="Times New Roman" panose="02020603050405020304" pitchFamily="18" charset="0"/>
              </a:rPr>
              <a:t>: Convert Images and Videos to Cartoon-Style </a:t>
            </a:r>
            <a:r>
              <a:rPr lang="en-US" sz="1800" b="0" i="0" u="none" strike="noStrike" baseline="0" dirty="0">
                <a:latin typeface="Times New Roman" panose="02020603050405020304" pitchFamily="18" charset="0"/>
                <a:cs typeface="Times New Roman" panose="02020603050405020304" pitchFamily="18" charset="0"/>
              </a:rPr>
              <a:t>Images and Videos” an International Journal of Research in Engineering, Science and Management Volume 4, Issue 7, July 2021.</a:t>
            </a:r>
          </a:p>
          <a:p>
            <a:pPr algn="just">
              <a:lnSpc>
                <a:spcPct val="150000"/>
              </a:lnSpc>
            </a:pPr>
            <a:r>
              <a:rPr lang="en-IN" sz="1800" dirty="0">
                <a:latin typeface="Times New Roman" panose="02020603050405020304" pitchFamily="18" charset="0"/>
                <a:cs typeface="Times New Roman" panose="02020603050405020304" pitchFamily="18" charset="0"/>
              </a:rPr>
              <a:t>[</a:t>
            </a:r>
            <a:r>
              <a:rPr lang="en-IN" sz="1800" b="0" i="0" u="none" strike="noStrike" baseline="0" dirty="0">
                <a:latin typeface="Times New Roman" panose="02020603050405020304" pitchFamily="18" charset="0"/>
                <a:cs typeface="Times New Roman" panose="02020603050405020304" pitchFamily="18" charset="0"/>
              </a:rPr>
              <a:t>3] </a:t>
            </a:r>
            <a:r>
              <a:rPr lang="en-IN" sz="1800" b="0" i="0" u="none" strike="noStrike" baseline="0" dirty="0" err="1">
                <a:latin typeface="Times New Roman" panose="02020603050405020304" pitchFamily="18" charset="0"/>
                <a:cs typeface="Times New Roman" panose="02020603050405020304" pitchFamily="18" charset="0"/>
              </a:rPr>
              <a:t>Zengchang</a:t>
            </a:r>
            <a:r>
              <a:rPr lang="en-IN" sz="1800" b="0" i="0" u="none" strike="noStrike" baseline="0" dirty="0">
                <a:latin typeface="Times New Roman" panose="02020603050405020304" pitchFamily="18" charset="0"/>
                <a:cs typeface="Times New Roman" panose="02020603050405020304" pitchFamily="18" charset="0"/>
              </a:rPr>
              <a:t> Qin, </a:t>
            </a:r>
            <a:r>
              <a:rPr lang="en-IN" sz="1800" b="0" i="0" u="none" strike="noStrike" baseline="0" dirty="0" err="1">
                <a:latin typeface="Times New Roman" panose="02020603050405020304" pitchFamily="18" charset="0"/>
                <a:cs typeface="Times New Roman" panose="02020603050405020304" pitchFamily="18" charset="0"/>
              </a:rPr>
              <a:t>Zhenbo</a:t>
            </a:r>
            <a:r>
              <a:rPr lang="en-IN" sz="1800" b="0" i="0" u="none" strike="noStrike" baseline="0" dirty="0">
                <a:latin typeface="Times New Roman" panose="02020603050405020304" pitchFamily="18" charset="0"/>
                <a:cs typeface="Times New Roman" panose="02020603050405020304" pitchFamily="18" charset="0"/>
              </a:rPr>
              <a:t> Luo, Hua Wang, " Auto-painter: Cartoon Image Generation from Sketch by Using Conditional Generative Adversarial Networks”, International Journal on Image Processing, 2017.</a:t>
            </a:r>
          </a:p>
          <a:p>
            <a:pPr algn="just">
              <a:lnSpc>
                <a:spcPct val="150000"/>
              </a:lnSpc>
            </a:pPr>
            <a:r>
              <a:rPr lang="en-IN" sz="1800" dirty="0">
                <a:latin typeface="Times New Roman" panose="02020603050405020304" pitchFamily="18" charset="0"/>
                <a:cs typeface="Times New Roman" panose="02020603050405020304" pitchFamily="18" charset="0"/>
              </a:rPr>
              <a:t>[</a:t>
            </a:r>
            <a:r>
              <a:rPr lang="en-IN" sz="1800" b="0" i="0" u="none" strike="noStrike" baseline="0" dirty="0">
                <a:latin typeface="Times New Roman" panose="02020603050405020304" pitchFamily="18" charset="0"/>
                <a:cs typeface="Times New Roman" panose="02020603050405020304" pitchFamily="18" charset="0"/>
              </a:rPr>
              <a:t>4] Harshitha </a:t>
            </a:r>
            <a:r>
              <a:rPr lang="en-IN" sz="1800" b="0" i="0" u="none" strike="noStrike" baseline="0" dirty="0" err="1">
                <a:latin typeface="Times New Roman" panose="02020603050405020304" pitchFamily="18" charset="0"/>
                <a:cs typeface="Times New Roman" panose="02020603050405020304" pitchFamily="18" charset="0"/>
              </a:rPr>
              <a:t>R,Kavya</a:t>
            </a:r>
            <a:r>
              <a:rPr lang="en-IN" sz="1800" b="0" i="0" u="none" strike="noStrike" baseline="0" dirty="0">
                <a:latin typeface="Times New Roman" panose="02020603050405020304" pitchFamily="18" charset="0"/>
                <a:cs typeface="Times New Roman" panose="02020603050405020304" pitchFamily="18" charset="0"/>
              </a:rPr>
              <a:t> S </a:t>
            </a:r>
            <a:r>
              <a:rPr lang="en-IN" sz="1800" b="0" i="0" u="none" strike="noStrike" baseline="0" dirty="0" err="1">
                <a:latin typeface="Times New Roman" panose="02020603050405020304" pitchFamily="18" charset="0"/>
                <a:cs typeface="Times New Roman" panose="02020603050405020304" pitchFamily="18" charset="0"/>
              </a:rPr>
              <a:t>Muttur,Prof.Jyothi</a:t>
            </a:r>
            <a:r>
              <a:rPr lang="en-IN" sz="1800" b="0" i="0" u="none" strike="noStrike" baseline="0" dirty="0">
                <a:latin typeface="Times New Roman" panose="02020603050405020304" pitchFamily="18" charset="0"/>
                <a:cs typeface="Times New Roman" panose="02020603050405020304" pitchFamily="18" charset="0"/>
              </a:rPr>
              <a:t> Shetty Dept. Computer </a:t>
            </a:r>
            <a:r>
              <a:rPr lang="en-IN" sz="1800" b="0" i="0" u="none" strike="noStrike" baseline="0" dirty="0" err="1">
                <a:latin typeface="Times New Roman" panose="02020603050405020304" pitchFamily="18" charset="0"/>
                <a:cs typeface="Times New Roman" panose="02020603050405020304" pitchFamily="18" charset="0"/>
              </a:rPr>
              <a:t>Science,RV</a:t>
            </a:r>
            <a:r>
              <a:rPr lang="en-IN" sz="1800" b="0" i="0" u="none" strike="noStrike" baseline="0" dirty="0">
                <a:latin typeface="Times New Roman" panose="02020603050405020304" pitchFamily="18" charset="0"/>
                <a:cs typeface="Times New Roman" panose="02020603050405020304" pitchFamily="18" charset="0"/>
              </a:rPr>
              <a:t> College of </a:t>
            </a:r>
            <a:r>
              <a:rPr lang="en-IN" sz="1800" b="0" i="0" u="none" strike="noStrike" baseline="0" dirty="0" err="1">
                <a:latin typeface="Times New Roman" panose="02020603050405020304" pitchFamily="18" charset="0"/>
                <a:cs typeface="Times New Roman" panose="02020603050405020304" pitchFamily="18" charset="0"/>
              </a:rPr>
              <a:t>Engineering,Bangalore</a:t>
            </a:r>
            <a:r>
              <a:rPr lang="en-IN" sz="1800" dirty="0">
                <a:latin typeface="Times New Roman" panose="02020603050405020304" pitchFamily="18" charset="0"/>
                <a:cs typeface="Times New Roman" panose="02020603050405020304" pitchFamily="18" charset="0"/>
              </a:rPr>
              <a:t> </a:t>
            </a:r>
            <a:r>
              <a:rPr lang="en-IN" sz="1800" b="0" i="0" u="none" strike="noStrike" baseline="0" dirty="0">
                <a:latin typeface="Times New Roman" panose="02020603050405020304" pitchFamily="18" charset="0"/>
                <a:cs typeface="Times New Roman" panose="02020603050405020304" pitchFamily="18" charset="0"/>
              </a:rPr>
              <a:t>“</a:t>
            </a:r>
            <a:r>
              <a:rPr lang="en-IN" sz="1800" b="0" i="0" u="none" strike="noStrike" baseline="0" dirty="0" err="1">
                <a:latin typeface="Times New Roman" panose="02020603050405020304" pitchFamily="18" charset="0"/>
                <a:cs typeface="Times New Roman" panose="02020603050405020304" pitchFamily="18" charset="0"/>
              </a:rPr>
              <a:t>Cartooniation</a:t>
            </a:r>
            <a:r>
              <a:rPr lang="en-IN" sz="1800" b="0" i="0" u="none" strike="noStrike" baseline="0" dirty="0">
                <a:latin typeface="Times New Roman" panose="02020603050405020304" pitchFamily="18" charset="0"/>
                <a:cs typeface="Times New Roman" panose="02020603050405020304" pitchFamily="18" charset="0"/>
              </a:rPr>
              <a:t> Using White-box </a:t>
            </a:r>
            <a:r>
              <a:rPr lang="en-US" sz="1800" b="0" i="0" u="none" strike="noStrike" baseline="0" dirty="0">
                <a:latin typeface="Times New Roman" panose="02020603050405020304" pitchFamily="18" charset="0"/>
                <a:cs typeface="Times New Roman" panose="02020603050405020304" pitchFamily="18" charset="0"/>
              </a:rPr>
              <a:t>Technique in Machine Learning”(2020).</a:t>
            </a:r>
          </a:p>
        </p:txBody>
      </p:sp>
      <p:sp>
        <p:nvSpPr>
          <p:cNvPr id="6" name="Rectangle 5">
            <a:extLst>
              <a:ext uri="{FF2B5EF4-FFF2-40B4-BE49-F238E27FC236}">
                <a16:creationId xmlns:a16="http://schemas.microsoft.com/office/drawing/2014/main" id="{54036FFB-A0B4-0F7E-AD17-5551207BA56E}"/>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2038755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DCDE52-4716-C122-F46F-1ABFAFD865E2}"/>
              </a:ext>
            </a:extLst>
          </p:cNvPr>
          <p:cNvSpPr/>
          <p:nvPr/>
        </p:nvSpPr>
        <p:spPr>
          <a:xfrm>
            <a:off x="89647" y="6006353"/>
            <a:ext cx="4509247" cy="68131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8CA3C6D3-8B26-CCB1-240C-B2A720D1648E}"/>
              </a:ext>
            </a:extLst>
          </p:cNvPr>
          <p:cNvSpPr txBox="1"/>
          <p:nvPr/>
        </p:nvSpPr>
        <p:spPr>
          <a:xfrm>
            <a:off x="3666564" y="2626659"/>
            <a:ext cx="5593977" cy="1015663"/>
          </a:xfrm>
          <a:prstGeom prst="rect">
            <a:avLst/>
          </a:prstGeom>
          <a:noFill/>
        </p:spPr>
        <p:txBody>
          <a:bodyPr wrap="square" rtlCol="0">
            <a:spAutoFit/>
          </a:bodyPr>
          <a:lstStyle/>
          <a:p>
            <a:r>
              <a:rPr lang="en-IN" sz="6000" dirty="0">
                <a:latin typeface="Sitka Subheading" pitchFamily="2" charset="0"/>
              </a:rPr>
              <a:t>THANK YOU</a:t>
            </a:r>
          </a:p>
        </p:txBody>
      </p:sp>
      <p:sp>
        <p:nvSpPr>
          <p:cNvPr id="4" name="Rectangle 3">
            <a:extLst>
              <a:ext uri="{FF2B5EF4-FFF2-40B4-BE49-F238E27FC236}">
                <a16:creationId xmlns:a16="http://schemas.microsoft.com/office/drawing/2014/main" id="{008A89C9-3F04-59A9-9730-D0243AE130EA}"/>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989539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B70251-F982-8B44-EF47-866AF6D3B55B}"/>
              </a:ext>
            </a:extLst>
          </p:cNvPr>
          <p:cNvSpPr txBox="1"/>
          <p:nvPr/>
        </p:nvSpPr>
        <p:spPr>
          <a:xfrm>
            <a:off x="2064809" y="1062260"/>
            <a:ext cx="3305049" cy="523220"/>
          </a:xfrm>
          <a:prstGeom prst="rect">
            <a:avLst/>
          </a:prstGeom>
          <a:solidFill>
            <a:schemeClr val="bg2"/>
          </a:solidFill>
        </p:spPr>
        <p:txBody>
          <a:bodyPr wrap="square" rtlCol="0">
            <a:spAutoFit/>
          </a:bodyPr>
          <a:lstStyle/>
          <a:p>
            <a:r>
              <a:rPr lang="en-IN" sz="2800" dirty="0">
                <a:ln w="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Abstract</a:t>
            </a:r>
            <a:endParaRPr lang="en-IN"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3FF6A331-5D11-BC01-A6B8-821EADFB36BB}"/>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D085781C-659A-E00A-A0A5-FD55C01E714B}"/>
              </a:ext>
            </a:extLst>
          </p:cNvPr>
          <p:cNvSpPr txBox="1"/>
          <p:nvPr/>
        </p:nvSpPr>
        <p:spPr>
          <a:xfrm>
            <a:off x="1993481" y="2158526"/>
            <a:ext cx="8693570" cy="2862322"/>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Cartoon image generators leverage advanced image processing and machine learning techniques to transform real-world images into stylized cartoon representations. Utilizing methods like edge detection, color quantization, and neural networks, these tools can simplify color palettes and enhance edges to create a cartoon-like effect. They have broad applications in entertainment, education, art, and marketing. The main challenges include maintaining original features, effective style transfer, and high computational requirements. Despite these challenges, cartoon image generators offer innovative creative possibilities and continue to evolve with technological advancements.</a:t>
            </a:r>
            <a:endParaRPr lang="en-IN" sz="2000" i="1"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0355B67-0519-795A-F7D2-86F1929D8FC3}"/>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8563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D7B0BA-49C9-2D26-6118-E2B274887993}"/>
              </a:ext>
            </a:extLst>
          </p:cNvPr>
          <p:cNvSpPr txBox="1"/>
          <p:nvPr/>
        </p:nvSpPr>
        <p:spPr>
          <a:xfrm>
            <a:off x="2119968" y="1008804"/>
            <a:ext cx="2356782" cy="523220"/>
          </a:xfrm>
          <a:prstGeom prst="rect">
            <a:avLst/>
          </a:prstGeom>
          <a:solidFill>
            <a:schemeClr val="bg2"/>
          </a:solidFill>
        </p:spPr>
        <p:txBody>
          <a:bodyPr wrap="square" rtlCol="0">
            <a:spAutoFit/>
          </a:bodyPr>
          <a:lstStyle/>
          <a:p>
            <a:r>
              <a:rPr lang="en-IN" sz="28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Introduction</a:t>
            </a:r>
            <a:endParaRPr lang="en-IN" sz="28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F9C1C9A3-C02D-041D-79A8-0D81B1E1B9F1}"/>
              </a:ext>
            </a:extLst>
          </p:cNvPr>
          <p:cNvSpPr txBox="1"/>
          <p:nvPr/>
        </p:nvSpPr>
        <p:spPr>
          <a:xfrm>
            <a:off x="2000250" y="1874074"/>
            <a:ext cx="9096375" cy="5016758"/>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In recent years, the field of image processing and computer vision has seen remarkable advancements, particularly with the advent of deep learning techniques. One of the fascinating applications of these techniques is image style transfer, where the goal is to transform an image's style while preserving its content. This project focuses on cartoon image generation using </a:t>
            </a:r>
            <a:r>
              <a:rPr lang="en-US" sz="2000" dirty="0" err="1">
                <a:latin typeface="Times New Roman" panose="02020603050405020304" pitchFamily="18" charset="0"/>
                <a:cs typeface="Times New Roman" panose="02020603050405020304" pitchFamily="18" charset="0"/>
              </a:rPr>
              <a:t>AnimeGAN</a:t>
            </a:r>
            <a:r>
              <a:rPr lang="en-US" sz="2000" dirty="0">
                <a:latin typeface="Times New Roman" panose="02020603050405020304" pitchFamily="18" charset="0"/>
                <a:cs typeface="Times New Roman" panose="02020603050405020304" pitchFamily="18" charset="0"/>
              </a:rPr>
              <a:t>, a specialized Generative Adversarial Network (GAN) designed to convert real-world images into anime-style artworks. </a:t>
            </a:r>
            <a:r>
              <a:rPr lang="en-US" sz="2000" dirty="0" err="1">
                <a:latin typeface="Times New Roman" panose="02020603050405020304" pitchFamily="18" charset="0"/>
                <a:cs typeface="Times New Roman" panose="02020603050405020304" pitchFamily="18" charset="0"/>
              </a:rPr>
              <a:t>AnimeGAN</a:t>
            </a:r>
            <a:r>
              <a:rPr lang="en-US" sz="2000" dirty="0">
                <a:latin typeface="Times New Roman" panose="02020603050405020304" pitchFamily="18" charset="0"/>
                <a:cs typeface="Times New Roman" panose="02020603050405020304" pitchFamily="18" charset="0"/>
              </a:rPr>
              <a:t> is a machine learning model that converts real photos into anime-style images using generative adversarial networks (GANs). It comprises two main parts: the generator, which creates anime-style images, and the discriminator, which evaluates their authenticity. During training, the model learns from a dataset of real and anime images. The generator improves its output based on feedback from the discriminator. Over time, this process helps the generator produce realistic anime images from real photos.</a:t>
            </a:r>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pPr marL="342900" indent="-342900">
              <a:buAutoNum type="arabicParenBoth"/>
            </a:pPr>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451D18DF-801D-E548-7E84-8E7FA8259551}"/>
              </a:ext>
            </a:extLst>
          </p:cNvPr>
          <p:cNvSpPr/>
          <p:nvPr/>
        </p:nvSpPr>
        <p:spPr>
          <a:xfrm>
            <a:off x="107576" y="6033247"/>
            <a:ext cx="4509248" cy="68131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CB0CFA9-955C-66FD-4D5F-DF0E50CB1CAD}"/>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1334513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D18A09-4593-BB11-AB94-965C6D541E33}"/>
              </a:ext>
            </a:extLst>
          </p:cNvPr>
          <p:cNvSpPr txBox="1"/>
          <p:nvPr/>
        </p:nvSpPr>
        <p:spPr>
          <a:xfrm>
            <a:off x="2122953" y="1078251"/>
            <a:ext cx="2991971" cy="523220"/>
          </a:xfrm>
          <a:prstGeom prst="rect">
            <a:avLst/>
          </a:prstGeom>
          <a:solidFill>
            <a:schemeClr val="bg2"/>
          </a:solidFill>
        </p:spPr>
        <p:txBody>
          <a:bodyPr wrap="square" rtlCol="0">
            <a:spAutoFit/>
          </a:bodyPr>
          <a:lstStyle/>
          <a:p>
            <a:r>
              <a:rPr lang="en-IN" sz="2800" dirty="0">
                <a:ln w="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Problem</a:t>
            </a:r>
            <a:r>
              <a:rPr lang="en-IN"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Statement</a:t>
            </a:r>
          </a:p>
        </p:txBody>
      </p:sp>
      <p:sp>
        <p:nvSpPr>
          <p:cNvPr id="5" name="TextBox 4">
            <a:extLst>
              <a:ext uri="{FF2B5EF4-FFF2-40B4-BE49-F238E27FC236}">
                <a16:creationId xmlns:a16="http://schemas.microsoft.com/office/drawing/2014/main" id="{4588D6EF-A1D6-0CBF-8B67-AC213600C998}"/>
              </a:ext>
            </a:extLst>
          </p:cNvPr>
          <p:cNvSpPr txBox="1"/>
          <p:nvPr/>
        </p:nvSpPr>
        <p:spPr>
          <a:xfrm>
            <a:off x="2122953" y="2168201"/>
            <a:ext cx="8402172" cy="2308324"/>
          </a:xfrm>
          <a:prstGeom prst="rect">
            <a:avLst/>
          </a:prstGeom>
          <a:noFill/>
        </p:spPr>
        <p:txBody>
          <a:bodyPr wrap="square" rtlCol="0">
            <a:spAutoFit/>
          </a:bodyPr>
          <a:lstStyle/>
          <a:p>
            <a:pPr algn="just"/>
            <a:r>
              <a:rPr lang="en-US" sz="2400" b="1" i="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The primary challenge lies in ensuring the generated images maintain high visual fidelity and artistic consistency while effectively capturing the nuances of the input images. Ultimately, the goal is to provide a robust tool for artists, designers, and enthusiasts to create high-quality cartoon images effortlessly from real photographs.</a:t>
            </a:r>
            <a:r>
              <a:rPr lang="en-US" sz="2400" b="1" i="1" dirty="0">
                <a:latin typeface="Times New Roman" panose="02020603050405020304" pitchFamily="18" charset="0"/>
                <a:cs typeface="Times New Roman" panose="02020603050405020304" pitchFamily="18" charset="0"/>
              </a:rPr>
              <a:t>”</a:t>
            </a:r>
            <a:endParaRPr lang="en-IN" sz="2400" b="1" i="1"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8C62DCFD-4AB7-B1A2-FE2D-97DA6552AA1A}"/>
              </a:ext>
            </a:extLst>
          </p:cNvPr>
          <p:cNvSpPr/>
          <p:nvPr/>
        </p:nvSpPr>
        <p:spPr>
          <a:xfrm>
            <a:off x="98612" y="6006353"/>
            <a:ext cx="4563035" cy="70821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E582D59A-3017-19BA-4C92-55954E8D808A}"/>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2997007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686767-A7E2-97B2-7548-81771EDB8517}"/>
              </a:ext>
            </a:extLst>
          </p:cNvPr>
          <p:cNvSpPr txBox="1"/>
          <p:nvPr/>
        </p:nvSpPr>
        <p:spPr>
          <a:xfrm>
            <a:off x="2015864" y="1020023"/>
            <a:ext cx="5201920" cy="523220"/>
          </a:xfrm>
          <a:prstGeom prst="rect">
            <a:avLst/>
          </a:prstGeom>
          <a:solidFill>
            <a:schemeClr val="bg2"/>
          </a:solidFill>
        </p:spPr>
        <p:txBody>
          <a:bodyPr wrap="square" rtlCol="0">
            <a:spAutoFit/>
          </a:bodyPr>
          <a:lstStyle/>
          <a:p>
            <a:r>
              <a:rPr lang="en-IN" sz="28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Objectives</a:t>
            </a:r>
            <a:endParaRPr lang="en-IN" sz="2800" b="1"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F286D1C5-0DDE-F590-D93B-9D64F0B9EDD4}"/>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CFADDD61-76AA-479D-291C-A83BA2524D79}"/>
              </a:ext>
            </a:extLst>
          </p:cNvPr>
          <p:cNvSpPr txBox="1"/>
          <p:nvPr/>
        </p:nvSpPr>
        <p:spPr>
          <a:xfrm>
            <a:off x="2015865" y="2077477"/>
            <a:ext cx="8061586" cy="2800767"/>
          </a:xfrm>
          <a:prstGeom prst="rect">
            <a:avLst/>
          </a:prstGeom>
          <a:noFill/>
        </p:spPr>
        <p:txBody>
          <a:bodyPr wrap="square">
            <a:spAutoFit/>
          </a:bodyPr>
          <a:lstStyle/>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primary objectives of this project are:</a:t>
            </a:r>
          </a:p>
          <a:p>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Implement </a:t>
            </a:r>
            <a:r>
              <a:rPr lang="en-US" sz="2000" dirty="0" err="1">
                <a:latin typeface="Times New Roman" panose="02020603050405020304" pitchFamily="18" charset="0"/>
                <a:cs typeface="Times New Roman" panose="02020603050405020304" pitchFamily="18" charset="0"/>
              </a:rPr>
              <a:t>AnimeGAN</a:t>
            </a: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Optimize Performance</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Preserve Content</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Evaluate Quality</a:t>
            </a:r>
          </a:p>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User-Friendly Interface</a:t>
            </a:r>
          </a:p>
          <a:p>
            <a:endParaRPr lang="en-IN"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0C53FB89-0512-F22F-B7A9-303C2ED124B2}"/>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433121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FB6073-DD91-3B1D-6E8E-A894D2CD5D09}"/>
              </a:ext>
            </a:extLst>
          </p:cNvPr>
          <p:cNvSpPr txBox="1"/>
          <p:nvPr/>
        </p:nvSpPr>
        <p:spPr>
          <a:xfrm>
            <a:off x="2028040" y="731764"/>
            <a:ext cx="2848760" cy="523220"/>
          </a:xfrm>
          <a:prstGeom prst="rect">
            <a:avLst/>
          </a:prstGeom>
          <a:solidFill>
            <a:schemeClr val="bg2"/>
          </a:solidFill>
        </p:spPr>
        <p:txBody>
          <a:bodyPr wrap="square" rtlCol="0">
            <a:spAutoFit/>
          </a:bodyPr>
          <a:lstStyle/>
          <a:p>
            <a:r>
              <a:rPr lang="en-IN" sz="2800" dirty="0">
                <a:ln w="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Literature Survey</a:t>
            </a:r>
            <a:endParaRPr lang="en-IN" sz="2800" b="1"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6CD5C189-7A3C-CA3C-E46A-B0B4B56C588C}"/>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1EBAA93D-ECC6-3720-F695-D65F7AB08DDA}"/>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graphicFrame>
        <p:nvGraphicFramePr>
          <p:cNvPr id="3" name="Table 2">
            <a:extLst>
              <a:ext uri="{FF2B5EF4-FFF2-40B4-BE49-F238E27FC236}">
                <a16:creationId xmlns:a16="http://schemas.microsoft.com/office/drawing/2014/main" id="{AF2E14DD-61AA-590C-AED3-510E153DA334}"/>
              </a:ext>
            </a:extLst>
          </p:cNvPr>
          <p:cNvGraphicFramePr>
            <a:graphicFrameLocks noGrp="1"/>
          </p:cNvGraphicFramePr>
          <p:nvPr>
            <p:extLst>
              <p:ext uri="{D42A27DB-BD31-4B8C-83A1-F6EECF244321}">
                <p14:modId xmlns:p14="http://schemas.microsoft.com/office/powerpoint/2010/main" val="405265799"/>
              </p:ext>
            </p:extLst>
          </p:nvPr>
        </p:nvGraphicFramePr>
        <p:xfrm>
          <a:off x="2" y="1749425"/>
          <a:ext cx="12191998" cy="4434840"/>
        </p:xfrm>
        <a:graphic>
          <a:graphicData uri="http://schemas.openxmlformats.org/drawingml/2006/table">
            <a:tbl>
              <a:tblPr firstRow="1" bandRow="1">
                <a:tableStyleId>{5C22544A-7EE6-4342-B048-85BDC9FD1C3A}</a:tableStyleId>
              </a:tblPr>
              <a:tblGrid>
                <a:gridCol w="847725">
                  <a:extLst>
                    <a:ext uri="{9D8B030D-6E8A-4147-A177-3AD203B41FA5}">
                      <a16:colId xmlns:a16="http://schemas.microsoft.com/office/drawing/2014/main" val="1672707224"/>
                    </a:ext>
                  </a:extLst>
                </a:gridCol>
                <a:gridCol w="1524000">
                  <a:extLst>
                    <a:ext uri="{9D8B030D-6E8A-4147-A177-3AD203B41FA5}">
                      <a16:colId xmlns:a16="http://schemas.microsoft.com/office/drawing/2014/main" val="3618040735"/>
                    </a:ext>
                  </a:extLst>
                </a:gridCol>
                <a:gridCol w="1752600">
                  <a:extLst>
                    <a:ext uri="{9D8B030D-6E8A-4147-A177-3AD203B41FA5}">
                      <a16:colId xmlns:a16="http://schemas.microsoft.com/office/drawing/2014/main" val="1415053608"/>
                    </a:ext>
                  </a:extLst>
                </a:gridCol>
                <a:gridCol w="1533525">
                  <a:extLst>
                    <a:ext uri="{9D8B030D-6E8A-4147-A177-3AD203B41FA5}">
                      <a16:colId xmlns:a16="http://schemas.microsoft.com/office/drawing/2014/main" val="535861291"/>
                    </a:ext>
                  </a:extLst>
                </a:gridCol>
                <a:gridCol w="3050720">
                  <a:extLst>
                    <a:ext uri="{9D8B030D-6E8A-4147-A177-3AD203B41FA5}">
                      <a16:colId xmlns:a16="http://schemas.microsoft.com/office/drawing/2014/main" val="4088356973"/>
                    </a:ext>
                  </a:extLst>
                </a:gridCol>
                <a:gridCol w="1741714">
                  <a:extLst>
                    <a:ext uri="{9D8B030D-6E8A-4147-A177-3AD203B41FA5}">
                      <a16:colId xmlns:a16="http://schemas.microsoft.com/office/drawing/2014/main" val="3537237001"/>
                    </a:ext>
                  </a:extLst>
                </a:gridCol>
                <a:gridCol w="1741714">
                  <a:extLst>
                    <a:ext uri="{9D8B030D-6E8A-4147-A177-3AD203B41FA5}">
                      <a16:colId xmlns:a16="http://schemas.microsoft.com/office/drawing/2014/main" val="195319494"/>
                    </a:ext>
                  </a:extLst>
                </a:gridCol>
              </a:tblGrid>
              <a:tr h="253183">
                <a:tc>
                  <a:txBody>
                    <a:bodyPr/>
                    <a:lstStyle/>
                    <a:p>
                      <a:r>
                        <a:rPr lang="en-US" dirty="0"/>
                        <a:t>SL NO</a:t>
                      </a:r>
                      <a:endParaRPr lang="en-IN" dirty="0"/>
                    </a:p>
                  </a:txBody>
                  <a:tcPr/>
                </a:tc>
                <a:tc>
                  <a:txBody>
                    <a:bodyPr/>
                    <a:lstStyle/>
                    <a:p>
                      <a:r>
                        <a:rPr lang="en-US" dirty="0"/>
                        <a:t>PAPER TITILE</a:t>
                      </a:r>
                      <a:endParaRPr lang="en-IN" dirty="0"/>
                    </a:p>
                  </a:txBody>
                  <a:tcPr/>
                </a:tc>
                <a:tc>
                  <a:txBody>
                    <a:bodyPr/>
                    <a:lstStyle/>
                    <a:p>
                      <a:r>
                        <a:rPr lang="en-US" dirty="0"/>
                        <a:t>JOURNAL NAME</a:t>
                      </a:r>
                      <a:endParaRPr lang="en-IN" dirty="0"/>
                    </a:p>
                  </a:txBody>
                  <a:tcPr/>
                </a:tc>
                <a:tc>
                  <a:txBody>
                    <a:bodyPr/>
                    <a:lstStyle/>
                    <a:p>
                      <a:r>
                        <a:rPr lang="en-US" dirty="0"/>
                        <a:t>AUTHOR</a:t>
                      </a:r>
                      <a:endParaRPr lang="en-IN" dirty="0"/>
                    </a:p>
                  </a:txBody>
                  <a:tcPr/>
                </a:tc>
                <a:tc>
                  <a:txBody>
                    <a:bodyPr/>
                    <a:lstStyle/>
                    <a:p>
                      <a:r>
                        <a:rPr lang="en-US" dirty="0"/>
                        <a:t>DESCRIPTION</a:t>
                      </a:r>
                      <a:endParaRPr lang="en-IN" dirty="0"/>
                    </a:p>
                  </a:txBody>
                  <a:tcPr/>
                </a:tc>
                <a:tc>
                  <a:txBody>
                    <a:bodyPr/>
                    <a:lstStyle/>
                    <a:p>
                      <a:r>
                        <a:rPr lang="en-US" dirty="0"/>
                        <a:t>PROS</a:t>
                      </a:r>
                      <a:endParaRPr lang="en-IN" dirty="0"/>
                    </a:p>
                  </a:txBody>
                  <a:tcPr/>
                </a:tc>
                <a:tc>
                  <a:txBody>
                    <a:bodyPr/>
                    <a:lstStyle/>
                    <a:p>
                      <a:r>
                        <a:rPr lang="en-US" dirty="0"/>
                        <a:t>CONS</a:t>
                      </a:r>
                      <a:endParaRPr lang="en-IN" dirty="0"/>
                    </a:p>
                  </a:txBody>
                  <a:tcPr/>
                </a:tc>
                <a:extLst>
                  <a:ext uri="{0D108BD9-81ED-4DB2-BD59-A6C34878D82A}">
                    <a16:rowId xmlns:a16="http://schemas.microsoft.com/office/drawing/2014/main" val="1893994755"/>
                  </a:ext>
                </a:extLst>
              </a:tr>
              <a:tr h="470197">
                <a:tc>
                  <a:txBody>
                    <a:bodyPr/>
                    <a:lstStyle/>
                    <a:p>
                      <a:r>
                        <a:rPr lang="en-US" dirty="0"/>
                        <a:t>1</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kern="1200" dirty="0" err="1">
                          <a:solidFill>
                            <a:schemeClr val="dk1"/>
                          </a:solidFill>
                          <a:latin typeface="Times New Roman" panose="02020603050405020304" pitchFamily="18" charset="0"/>
                          <a:ea typeface="+mn-ea"/>
                          <a:cs typeface="Times New Roman" panose="02020603050405020304" pitchFamily="18" charset="0"/>
                        </a:rPr>
                        <a:t>Cartoonizing</a:t>
                      </a:r>
                      <a:r>
                        <a:rPr lang="en-IN" sz="1400" kern="1200" dirty="0">
                          <a:solidFill>
                            <a:schemeClr val="dk1"/>
                          </a:solidFill>
                          <a:latin typeface="Times New Roman" panose="02020603050405020304" pitchFamily="18" charset="0"/>
                          <a:ea typeface="+mn-ea"/>
                          <a:cs typeface="Times New Roman" panose="02020603050405020304" pitchFamily="18" charset="0"/>
                        </a:rPr>
                        <a:t> the Image</a:t>
                      </a:r>
                    </a:p>
                    <a:p>
                      <a:endParaRPr lang="en-IN"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latin typeface="Times New Roman" panose="02020603050405020304" pitchFamily="18" charset="0"/>
                          <a:ea typeface="+mn-ea"/>
                          <a:cs typeface="Times New Roman" panose="02020603050405020304" pitchFamily="18" charset="0"/>
                        </a:rPr>
                        <a:t>International Journal of Advanced Trends in Computer Science and Engineering. </a:t>
                      </a:r>
                      <a:endParaRPr lang="en-IN" sz="1400" kern="1200" dirty="0">
                        <a:solidFill>
                          <a:schemeClr val="dk1"/>
                        </a:solidFill>
                        <a:latin typeface="Times New Roman" panose="02020603050405020304" pitchFamily="18" charset="0"/>
                        <a:ea typeface="+mn-ea"/>
                        <a:cs typeface="Times New Roman" panose="02020603050405020304" pitchFamily="18" charset="0"/>
                      </a:endParaRPr>
                    </a:p>
                    <a:p>
                      <a:endParaRPr lang="en-IN" sz="1100" dirty="0"/>
                    </a:p>
                  </a:txBody>
                  <a:tcPr/>
                </a:tc>
                <a:tc>
                  <a:txBody>
                    <a:bodyPr/>
                    <a:lstStyle/>
                    <a:p>
                      <a:pPr marL="285750" indent="-285750">
                        <a:buFont typeface="Arial" panose="020B0604020202020204" pitchFamily="34" charset="0"/>
                        <a:buChar char="•"/>
                      </a:pPr>
                      <a:r>
                        <a:rPr lang="en-IN" sz="1400" kern="1200" dirty="0">
                          <a:solidFill>
                            <a:schemeClr val="dk1"/>
                          </a:solidFill>
                          <a:latin typeface="Times New Roman" panose="02020603050405020304" pitchFamily="18" charset="0"/>
                          <a:ea typeface="+mn-ea"/>
                          <a:cs typeface="Times New Roman" panose="02020603050405020304" pitchFamily="18" charset="0"/>
                        </a:rPr>
                        <a:t>MD. </a:t>
                      </a:r>
                      <a:r>
                        <a:rPr lang="en-IN" sz="1400" kern="1200" dirty="0" err="1">
                          <a:solidFill>
                            <a:schemeClr val="dk1"/>
                          </a:solidFill>
                          <a:latin typeface="Times New Roman" panose="02020603050405020304" pitchFamily="18" charset="0"/>
                          <a:ea typeface="+mn-ea"/>
                          <a:cs typeface="Times New Roman" panose="02020603050405020304" pitchFamily="18" charset="0"/>
                        </a:rPr>
                        <a:t>Salar</a:t>
                      </a:r>
                      <a:r>
                        <a:rPr lang="en-IN" sz="1400" kern="1200" dirty="0">
                          <a:solidFill>
                            <a:schemeClr val="dk1"/>
                          </a:solidFill>
                          <a:latin typeface="Times New Roman" panose="02020603050405020304" pitchFamily="18" charset="0"/>
                          <a:ea typeface="+mn-ea"/>
                          <a:cs typeface="Times New Roman" panose="02020603050405020304" pitchFamily="18" charset="0"/>
                        </a:rPr>
                        <a:t> Mohammad</a:t>
                      </a:r>
                    </a:p>
                    <a:p>
                      <a:pPr marL="285750" indent="-285750">
                        <a:buFont typeface="Arial" panose="020B0604020202020204" pitchFamily="34" charset="0"/>
                        <a:buChar char="•"/>
                      </a:pPr>
                      <a:r>
                        <a:rPr lang="en-IN" sz="1400" kern="1200" dirty="0" err="1">
                          <a:solidFill>
                            <a:schemeClr val="dk1"/>
                          </a:solidFill>
                          <a:latin typeface="Times New Roman" panose="02020603050405020304" pitchFamily="18" charset="0"/>
                          <a:ea typeface="+mn-ea"/>
                          <a:cs typeface="Times New Roman" panose="02020603050405020304" pitchFamily="18" charset="0"/>
                        </a:rPr>
                        <a:t>Bollepalli</a:t>
                      </a:r>
                      <a:r>
                        <a:rPr lang="en-IN" sz="1400" kern="1200" dirty="0">
                          <a:solidFill>
                            <a:schemeClr val="dk1"/>
                          </a:solidFill>
                          <a:latin typeface="Times New Roman" panose="02020603050405020304" pitchFamily="18" charset="0"/>
                          <a:ea typeface="+mn-ea"/>
                          <a:cs typeface="Times New Roman" panose="02020603050405020304" pitchFamily="18" charset="0"/>
                        </a:rPr>
                        <a:t> Pranitha</a:t>
                      </a:r>
                    </a:p>
                    <a:p>
                      <a:pPr marL="285750" indent="-285750">
                        <a:buFont typeface="Arial" panose="020B0604020202020204" pitchFamily="34" charset="0"/>
                        <a:buChar char="•"/>
                      </a:pPr>
                      <a:r>
                        <a:rPr lang="en-IN" sz="1400" kern="1200" dirty="0">
                          <a:solidFill>
                            <a:schemeClr val="dk1"/>
                          </a:solidFill>
                          <a:latin typeface="Times New Roman" panose="02020603050405020304" pitchFamily="18" charset="0"/>
                          <a:ea typeface="+mn-ea"/>
                          <a:cs typeface="Times New Roman" panose="02020603050405020304" pitchFamily="18" charset="0"/>
                        </a:rPr>
                        <a:t>Shivani Goud </a:t>
                      </a:r>
                      <a:r>
                        <a:rPr lang="en-IN" sz="1400" kern="1200" dirty="0" err="1">
                          <a:solidFill>
                            <a:schemeClr val="dk1"/>
                          </a:solidFill>
                          <a:latin typeface="Times New Roman" panose="02020603050405020304" pitchFamily="18" charset="0"/>
                          <a:ea typeface="+mn-ea"/>
                          <a:cs typeface="Times New Roman" panose="02020603050405020304" pitchFamily="18" charset="0"/>
                        </a:rPr>
                        <a:t>Pandula</a:t>
                      </a:r>
                      <a:endParaRPr lang="en-IN" sz="1400" kern="1200" dirty="0">
                        <a:solidFill>
                          <a:schemeClr val="dk1"/>
                        </a:solidFill>
                        <a:latin typeface="Times New Roman" panose="02020603050405020304" pitchFamily="18" charset="0"/>
                        <a:ea typeface="+mn-ea"/>
                        <a:cs typeface="Times New Roman" panose="02020603050405020304" pitchFamily="18" charset="0"/>
                      </a:endParaRPr>
                    </a:p>
                    <a:p>
                      <a:pPr marL="285750" indent="-285750">
                        <a:buFont typeface="Arial" panose="020B0604020202020204" pitchFamily="34" charset="0"/>
                        <a:buChar char="•"/>
                      </a:pPr>
                      <a:r>
                        <a:rPr lang="en-IN" sz="1400" kern="1200" dirty="0" err="1">
                          <a:solidFill>
                            <a:schemeClr val="dk1"/>
                          </a:solidFill>
                          <a:latin typeface="Times New Roman" panose="02020603050405020304" pitchFamily="18" charset="0"/>
                          <a:ea typeface="+mn-ea"/>
                          <a:cs typeface="Times New Roman" panose="02020603050405020304" pitchFamily="18" charset="0"/>
                        </a:rPr>
                        <a:t>Pulakanti</a:t>
                      </a:r>
                      <a:r>
                        <a:rPr lang="en-IN" sz="1400" kern="1200" dirty="0">
                          <a:solidFill>
                            <a:schemeClr val="dk1"/>
                          </a:solidFill>
                          <a:latin typeface="Times New Roman" panose="02020603050405020304" pitchFamily="18" charset="0"/>
                          <a:ea typeface="+mn-ea"/>
                          <a:cs typeface="Times New Roman" panose="02020603050405020304" pitchFamily="18" charset="0"/>
                        </a:rPr>
                        <a:t> Teja Sree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Times New Roman" panose="02020603050405020304" pitchFamily="18" charset="0"/>
                          <a:ea typeface="+mn-ea"/>
                          <a:cs typeface="Times New Roman" panose="02020603050405020304" pitchFamily="18" charset="0"/>
                        </a:rPr>
                        <a:t>Processing technique is used to </a:t>
                      </a:r>
                      <a:r>
                        <a:rPr lang="en-US" sz="1200" kern="1200" dirty="0" err="1">
                          <a:solidFill>
                            <a:schemeClr val="dk1"/>
                          </a:solidFill>
                          <a:latin typeface="Times New Roman" panose="02020603050405020304" pitchFamily="18" charset="0"/>
                          <a:ea typeface="+mn-ea"/>
                          <a:cs typeface="Times New Roman" panose="02020603050405020304" pitchFamily="18" charset="0"/>
                        </a:rPr>
                        <a:t>cartoonize</a:t>
                      </a:r>
                      <a:r>
                        <a:rPr lang="en-US" sz="1200" kern="1200" dirty="0">
                          <a:solidFill>
                            <a:schemeClr val="dk1"/>
                          </a:solidFill>
                          <a:latin typeface="Times New Roman" panose="02020603050405020304" pitchFamily="18" charset="0"/>
                          <a:ea typeface="+mn-ea"/>
                          <a:cs typeface="Times New Roman" panose="02020603050405020304" pitchFamily="18" charset="0"/>
                        </a:rPr>
                        <a:t> an image. Image Processing-In the field of the research processing of an image consisting of identifying an object in an image identify the dimensions , no of objects , changing the images to blur effect and such effects are highly appreciated in the modern era of media and communication.</a:t>
                      </a:r>
                    </a:p>
                    <a:p>
                      <a:endParaRPr lang="en-IN" sz="1100" dirty="0"/>
                    </a:p>
                  </a:txBody>
                  <a:tcPr/>
                </a:tc>
                <a:tc>
                  <a:txBody>
                    <a:bodyPr/>
                    <a:lstStyle/>
                    <a:p>
                      <a:pPr marL="285750" indent="-285750" algn="just">
                        <a:buFont typeface="Arial" panose="020B0604020202020204" pitchFamily="34" charset="0"/>
                        <a:buChar char="•"/>
                      </a:pPr>
                      <a:r>
                        <a:rPr lang="en-IN" sz="1200" kern="1200" dirty="0">
                          <a:solidFill>
                            <a:schemeClr val="dk1"/>
                          </a:solidFill>
                          <a:latin typeface="Times New Roman" panose="02020603050405020304" pitchFamily="18" charset="0"/>
                          <a:ea typeface="+mn-ea"/>
                          <a:cs typeface="Times New Roman" panose="02020603050405020304" pitchFamily="18" charset="0"/>
                        </a:rPr>
                        <a:t>Object Identification.</a:t>
                      </a:r>
                    </a:p>
                    <a:p>
                      <a:pPr marL="285750" indent="-285750" algn="just">
                        <a:buFont typeface="Arial" panose="020B0604020202020204" pitchFamily="34" charset="0"/>
                        <a:buChar char="•"/>
                      </a:pPr>
                      <a:r>
                        <a:rPr lang="en-IN" sz="1200" kern="1200" dirty="0">
                          <a:solidFill>
                            <a:schemeClr val="dk1"/>
                          </a:solidFill>
                          <a:latin typeface="Times New Roman" panose="02020603050405020304" pitchFamily="18" charset="0"/>
                          <a:ea typeface="+mn-ea"/>
                          <a:cs typeface="Times New Roman" panose="02020603050405020304" pitchFamily="18" charset="0"/>
                        </a:rPr>
                        <a:t>Dimensional Analysis.</a:t>
                      </a:r>
                    </a:p>
                    <a:p>
                      <a:pPr marL="285750" indent="-285750" algn="just">
                        <a:buFont typeface="Arial" panose="020B0604020202020204" pitchFamily="34" charset="0"/>
                        <a:buChar char="•"/>
                      </a:pPr>
                      <a:r>
                        <a:rPr lang="en-IN" sz="1200" kern="1200" dirty="0">
                          <a:solidFill>
                            <a:schemeClr val="dk1"/>
                          </a:solidFill>
                          <a:latin typeface="Times New Roman" panose="02020603050405020304" pitchFamily="18" charset="0"/>
                          <a:ea typeface="+mn-ea"/>
                          <a:cs typeface="Times New Roman" panose="02020603050405020304" pitchFamily="18" charset="0"/>
                        </a:rPr>
                        <a:t>Versatile Effects.</a:t>
                      </a:r>
                    </a:p>
                    <a:p>
                      <a:pPr marL="285750" indent="-285750" algn="just">
                        <a:buFont typeface="Arial" panose="020B0604020202020204" pitchFamily="34" charset="0"/>
                        <a:buChar char="•"/>
                      </a:pPr>
                      <a:r>
                        <a:rPr lang="en-IN" sz="1200" kern="1200" dirty="0">
                          <a:solidFill>
                            <a:schemeClr val="dk1"/>
                          </a:solidFill>
                          <a:latin typeface="Times New Roman" panose="02020603050405020304" pitchFamily="18" charset="0"/>
                          <a:ea typeface="+mn-ea"/>
                          <a:cs typeface="Times New Roman" panose="02020603050405020304" pitchFamily="18" charset="0"/>
                        </a:rPr>
                        <a:t>Enhanced Visual Quality.</a:t>
                      </a:r>
                    </a:p>
                    <a:p>
                      <a:pPr marL="285750" indent="-285750" algn="just">
                        <a:buFont typeface="Arial" panose="020B0604020202020204" pitchFamily="34" charset="0"/>
                        <a:buChar char="•"/>
                      </a:pPr>
                      <a:r>
                        <a:rPr lang="en-IN" sz="1200" kern="1200" dirty="0">
                          <a:solidFill>
                            <a:schemeClr val="dk1"/>
                          </a:solidFill>
                          <a:latin typeface="Times New Roman" panose="02020603050405020304" pitchFamily="18" charset="0"/>
                          <a:ea typeface="+mn-ea"/>
                          <a:cs typeface="Times New Roman" panose="02020603050405020304" pitchFamily="18" charset="0"/>
                        </a:rPr>
                        <a:t>Grid Examination.</a:t>
                      </a:r>
                    </a:p>
                    <a:p>
                      <a:endParaRPr lang="en-IN" sz="1200" dirty="0"/>
                    </a:p>
                  </a:txBody>
                  <a:tcPr/>
                </a:tc>
                <a:tc>
                  <a:txBody>
                    <a:bodyPr/>
                    <a:lstStyle/>
                    <a:p>
                      <a:pPr marL="285750" indent="-285750">
                        <a:buFont typeface="Arial" panose="020B0604020202020204" pitchFamily="34" charset="0"/>
                        <a:buChar char="•"/>
                      </a:pPr>
                      <a:r>
                        <a:rPr lang="en-IN" sz="1200" kern="1200" dirty="0">
                          <a:solidFill>
                            <a:schemeClr val="dk1"/>
                          </a:solidFill>
                          <a:latin typeface="Times New Roman" panose="02020603050405020304" pitchFamily="18" charset="0"/>
                          <a:ea typeface="+mn-ea"/>
                          <a:cs typeface="Times New Roman" panose="02020603050405020304" pitchFamily="18" charset="0"/>
                        </a:rPr>
                        <a:t>Complexity.</a:t>
                      </a:r>
                    </a:p>
                    <a:p>
                      <a:pPr marL="285750" indent="-285750">
                        <a:buFont typeface="Arial" panose="020B0604020202020204" pitchFamily="34" charset="0"/>
                        <a:buChar char="•"/>
                      </a:pPr>
                      <a:r>
                        <a:rPr lang="en-IN" sz="1200" kern="1200" dirty="0">
                          <a:solidFill>
                            <a:schemeClr val="dk1"/>
                          </a:solidFill>
                          <a:latin typeface="Times New Roman" panose="02020603050405020304" pitchFamily="18" charset="0"/>
                          <a:ea typeface="+mn-ea"/>
                          <a:cs typeface="Times New Roman" panose="02020603050405020304" pitchFamily="18" charset="0"/>
                        </a:rPr>
                        <a:t>Pixel Manipulation.</a:t>
                      </a:r>
                    </a:p>
                    <a:p>
                      <a:pPr marL="285750" indent="-285750">
                        <a:buFont typeface="Arial" panose="020B0604020202020204" pitchFamily="34" charset="0"/>
                        <a:buChar char="•"/>
                      </a:pPr>
                      <a:r>
                        <a:rPr lang="en-IN" sz="1200" kern="1200" dirty="0">
                          <a:solidFill>
                            <a:schemeClr val="dk1"/>
                          </a:solidFill>
                          <a:latin typeface="Times New Roman" panose="02020603050405020304" pitchFamily="18" charset="0"/>
                          <a:ea typeface="+mn-ea"/>
                          <a:cs typeface="Times New Roman" panose="02020603050405020304" pitchFamily="18" charset="0"/>
                        </a:rPr>
                        <a:t>Quality Variability.</a:t>
                      </a:r>
                    </a:p>
                    <a:p>
                      <a:pPr marL="285750" indent="-285750">
                        <a:buFont typeface="Arial" panose="020B0604020202020204" pitchFamily="34" charset="0"/>
                        <a:buChar char="•"/>
                      </a:pPr>
                      <a:r>
                        <a:rPr lang="en-IN" sz="1200" kern="1200" dirty="0">
                          <a:solidFill>
                            <a:schemeClr val="dk1"/>
                          </a:solidFill>
                          <a:latin typeface="Times New Roman" panose="02020603050405020304" pitchFamily="18" charset="0"/>
                          <a:ea typeface="+mn-ea"/>
                          <a:cs typeface="Times New Roman" panose="02020603050405020304" pitchFamily="18" charset="0"/>
                        </a:rPr>
                        <a:t>Technical Expertise.</a:t>
                      </a:r>
                    </a:p>
                    <a:p>
                      <a:pPr marL="285750" indent="-285750">
                        <a:buFont typeface="Arial" panose="020B0604020202020204" pitchFamily="34" charset="0"/>
                        <a:buChar char="•"/>
                      </a:pPr>
                      <a:r>
                        <a:rPr lang="en-IN" sz="1200" kern="1200" dirty="0">
                          <a:solidFill>
                            <a:schemeClr val="dk1"/>
                          </a:solidFill>
                          <a:latin typeface="Times New Roman" panose="02020603050405020304" pitchFamily="18" charset="0"/>
                          <a:ea typeface="+mn-ea"/>
                          <a:cs typeface="Times New Roman" panose="02020603050405020304" pitchFamily="18" charset="0"/>
                        </a:rPr>
                        <a:t>Potential Artifacts.</a:t>
                      </a:r>
                    </a:p>
                    <a:p>
                      <a:endParaRPr lang="en-IN" sz="1200" dirty="0"/>
                    </a:p>
                  </a:txBody>
                  <a:tcPr/>
                </a:tc>
                <a:extLst>
                  <a:ext uri="{0D108BD9-81ED-4DB2-BD59-A6C34878D82A}">
                    <a16:rowId xmlns:a16="http://schemas.microsoft.com/office/drawing/2014/main" val="1583662862"/>
                  </a:ext>
                </a:extLst>
              </a:tr>
              <a:tr h="1338254">
                <a:tc>
                  <a:txBody>
                    <a:bodyPr/>
                    <a:lstStyle/>
                    <a:p>
                      <a:r>
                        <a:rPr lang="en-US" dirty="0"/>
                        <a:t>2</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err="1">
                          <a:solidFill>
                            <a:schemeClr val="dk1"/>
                          </a:solidFill>
                          <a:latin typeface="Times New Roman" panose="02020603050405020304" pitchFamily="18" charset="0"/>
                          <a:ea typeface="+mn-ea"/>
                          <a:cs typeface="Times New Roman" panose="02020603050405020304" pitchFamily="18" charset="0"/>
                        </a:rPr>
                        <a:t>Cartoonizer</a:t>
                      </a:r>
                      <a:r>
                        <a:rPr lang="en-US" sz="1400" kern="1200" dirty="0">
                          <a:solidFill>
                            <a:schemeClr val="dk1"/>
                          </a:solidFill>
                          <a:latin typeface="Times New Roman" panose="02020603050405020304" pitchFamily="18" charset="0"/>
                          <a:ea typeface="+mn-ea"/>
                          <a:cs typeface="Times New Roman" panose="02020603050405020304" pitchFamily="18" charset="0"/>
                        </a:rPr>
                        <a:t>: Convert Images and Videos to Cartoon-Style Images and Videos.</a:t>
                      </a:r>
                      <a:endParaRPr lang="en-IN" sz="1400" kern="1200" dirty="0">
                        <a:solidFill>
                          <a:schemeClr val="dk1"/>
                        </a:solidFill>
                        <a:latin typeface="Times New Roman" panose="02020603050405020304" pitchFamily="18" charset="0"/>
                        <a:ea typeface="+mn-ea"/>
                        <a:cs typeface="Times New Roman" panose="02020603050405020304" pitchFamily="18" charset="0"/>
                      </a:endParaRPr>
                    </a:p>
                    <a:p>
                      <a:endParaRPr lang="en-IN"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latin typeface="Times New Roman" panose="02020603050405020304" pitchFamily="18" charset="0"/>
                          <a:ea typeface="+mn-ea"/>
                          <a:cs typeface="Times New Roman" panose="02020603050405020304" pitchFamily="18" charset="0"/>
                        </a:rPr>
                        <a:t>International Journal of Research in Engineering, Science and Management.</a:t>
                      </a:r>
                      <a:endParaRPr lang="en-IN" sz="1400" kern="1200" dirty="0">
                        <a:solidFill>
                          <a:schemeClr val="dk1"/>
                        </a:solidFill>
                        <a:latin typeface="Times New Roman" panose="02020603050405020304" pitchFamily="18" charset="0"/>
                        <a:ea typeface="+mn-ea"/>
                        <a:cs typeface="Times New Roman" panose="02020603050405020304" pitchFamily="18" charset="0"/>
                      </a:endParaRPr>
                    </a:p>
                    <a:p>
                      <a:endParaRPr lang="en-IN" sz="1100" dirty="0"/>
                    </a:p>
                  </a:txBody>
                  <a:tcPr/>
                </a:tc>
                <a:tc>
                  <a:txBody>
                    <a:bodyPr/>
                    <a:lstStyle/>
                    <a:p>
                      <a:pPr marL="171450" indent="-171450">
                        <a:buFont typeface="Arial" panose="020B0604020202020204" pitchFamily="34" charset="0"/>
                        <a:buChar char="•"/>
                      </a:pPr>
                      <a:r>
                        <a:rPr lang="en-IN" sz="1400" kern="1200" dirty="0">
                          <a:solidFill>
                            <a:schemeClr val="dk1"/>
                          </a:solidFill>
                          <a:latin typeface="Times New Roman" panose="02020603050405020304" pitchFamily="18" charset="0"/>
                          <a:ea typeface="+mn-ea"/>
                          <a:cs typeface="Times New Roman" panose="02020603050405020304" pitchFamily="18" charset="0"/>
                        </a:rPr>
                        <a:t>S. </a:t>
                      </a:r>
                      <a:r>
                        <a:rPr lang="en-IN" sz="1400" kern="1200" dirty="0" err="1">
                          <a:solidFill>
                            <a:schemeClr val="dk1"/>
                          </a:solidFill>
                          <a:latin typeface="Times New Roman" panose="02020603050405020304" pitchFamily="18" charset="0"/>
                          <a:ea typeface="+mn-ea"/>
                          <a:cs typeface="Times New Roman" panose="02020603050405020304" pitchFamily="18" charset="0"/>
                        </a:rPr>
                        <a:t>Rajatha</a:t>
                      </a:r>
                      <a:endParaRPr lang="en-IN" sz="1400" kern="1200" dirty="0">
                        <a:solidFill>
                          <a:schemeClr val="dk1"/>
                        </a:solidFill>
                        <a:latin typeface="Times New Roman" panose="02020603050405020304" pitchFamily="18" charset="0"/>
                        <a:ea typeface="+mn-ea"/>
                        <a:cs typeface="Times New Roman" panose="02020603050405020304" pitchFamily="18" charset="0"/>
                      </a:endParaRPr>
                    </a:p>
                    <a:p>
                      <a:pPr marL="171450" indent="-171450">
                        <a:buFont typeface="Arial" panose="020B0604020202020204" pitchFamily="34" charset="0"/>
                        <a:buChar char="•"/>
                      </a:pPr>
                      <a:r>
                        <a:rPr lang="en-IN" sz="1400" kern="1200" dirty="0">
                          <a:solidFill>
                            <a:schemeClr val="dk1"/>
                          </a:solidFill>
                          <a:latin typeface="Times New Roman" panose="02020603050405020304" pitchFamily="18" charset="0"/>
                          <a:ea typeface="+mn-ea"/>
                          <a:cs typeface="Times New Roman" panose="02020603050405020304" pitchFamily="18" charset="0"/>
                        </a:rPr>
                        <a:t>Anusha Shrikant </a:t>
                      </a:r>
                      <a:r>
                        <a:rPr lang="en-IN" sz="1400" kern="1200" dirty="0" err="1">
                          <a:solidFill>
                            <a:schemeClr val="dk1"/>
                          </a:solidFill>
                          <a:latin typeface="Times New Roman" panose="02020603050405020304" pitchFamily="18" charset="0"/>
                          <a:ea typeface="+mn-ea"/>
                          <a:cs typeface="Times New Roman" panose="02020603050405020304" pitchFamily="18" charset="0"/>
                        </a:rPr>
                        <a:t>Makkigadde</a:t>
                      </a:r>
                      <a:endParaRPr lang="en-IN" sz="1400" kern="1200" dirty="0">
                        <a:solidFill>
                          <a:schemeClr val="dk1"/>
                        </a:solidFill>
                        <a:latin typeface="Times New Roman" panose="02020603050405020304" pitchFamily="18" charset="0"/>
                        <a:ea typeface="+mn-ea"/>
                        <a:cs typeface="Times New Roman" panose="02020603050405020304" pitchFamily="18" charset="0"/>
                      </a:endParaRPr>
                    </a:p>
                    <a:p>
                      <a:pPr marL="171450" indent="-171450">
                        <a:buFont typeface="Arial" panose="020B0604020202020204" pitchFamily="34" charset="0"/>
                        <a:buChar char="•"/>
                      </a:pPr>
                      <a:r>
                        <a:rPr lang="en-IN" sz="1400" kern="1200" dirty="0">
                          <a:solidFill>
                            <a:schemeClr val="dk1"/>
                          </a:solidFill>
                          <a:latin typeface="Times New Roman" panose="02020603050405020304" pitchFamily="18" charset="0"/>
                          <a:ea typeface="+mn-ea"/>
                          <a:cs typeface="Times New Roman" panose="02020603050405020304" pitchFamily="18" charset="0"/>
                        </a:rPr>
                        <a:t>Neha L. Kanchan</a:t>
                      </a:r>
                    </a:p>
                    <a:p>
                      <a:pPr marL="171450" indent="-171450">
                        <a:buFont typeface="Arial" panose="020B0604020202020204" pitchFamily="34" charset="0"/>
                        <a:buChar char="•"/>
                      </a:pPr>
                      <a:r>
                        <a:rPr lang="en-IN" sz="1400" kern="1200" dirty="0">
                          <a:solidFill>
                            <a:schemeClr val="dk1"/>
                          </a:solidFill>
                          <a:latin typeface="Times New Roman" panose="02020603050405020304" pitchFamily="18" charset="0"/>
                          <a:ea typeface="+mn-ea"/>
                          <a:cs typeface="Times New Roman" panose="02020603050405020304" pitchFamily="18" charset="0"/>
                        </a:rPr>
                        <a:t>Sapna</a:t>
                      </a:r>
                    </a:p>
                    <a:p>
                      <a:pPr marL="171450" indent="-171450">
                        <a:buFont typeface="Arial" panose="020B0604020202020204" pitchFamily="34" charset="0"/>
                        <a:buChar char="•"/>
                      </a:pPr>
                      <a:r>
                        <a:rPr lang="en-IN" sz="1400" kern="1200" dirty="0">
                          <a:solidFill>
                            <a:schemeClr val="dk1"/>
                          </a:solidFill>
                          <a:latin typeface="Times New Roman" panose="02020603050405020304" pitchFamily="18" charset="0"/>
                          <a:ea typeface="+mn-ea"/>
                          <a:cs typeface="Times New Roman" panose="02020603050405020304" pitchFamily="18" charset="0"/>
                        </a:rPr>
                        <a:t>K. </a:t>
                      </a:r>
                      <a:r>
                        <a:rPr lang="en-IN" sz="1400" kern="1200" dirty="0" err="1">
                          <a:solidFill>
                            <a:schemeClr val="dk1"/>
                          </a:solidFill>
                          <a:latin typeface="Times New Roman" panose="02020603050405020304" pitchFamily="18" charset="0"/>
                          <a:ea typeface="+mn-ea"/>
                          <a:cs typeface="Times New Roman" panose="02020603050405020304" pitchFamily="18" charset="0"/>
                        </a:rPr>
                        <a:t>Janardhana</a:t>
                      </a:r>
                      <a:r>
                        <a:rPr lang="en-IN" sz="1400" kern="1200" dirty="0">
                          <a:solidFill>
                            <a:schemeClr val="dk1"/>
                          </a:solidFill>
                          <a:latin typeface="Times New Roman" panose="02020603050405020304" pitchFamily="18" charset="0"/>
                          <a:ea typeface="+mn-ea"/>
                          <a:cs typeface="Times New Roman" panose="02020603050405020304" pitchFamily="18" charset="0"/>
                        </a:rPr>
                        <a:t> Bhat</a:t>
                      </a:r>
                    </a:p>
                  </a:txBody>
                  <a:tcPr/>
                </a:tc>
                <a:tc>
                  <a:txBody>
                    <a:bodyPr/>
                    <a:lstStyle/>
                    <a:p>
                      <a:pPr algn="just"/>
                      <a:r>
                        <a:rPr lang="en-US" sz="1200" kern="1200" dirty="0">
                          <a:solidFill>
                            <a:schemeClr val="dk1"/>
                          </a:solidFill>
                          <a:latin typeface="Times New Roman" panose="02020603050405020304" pitchFamily="18" charset="0"/>
                          <a:ea typeface="+mn-ea"/>
                          <a:cs typeface="Times New Roman" panose="02020603050405020304" pitchFamily="18" charset="0"/>
                        </a:rPr>
                        <a:t>Cartoon GAN , where GAN stands for Generative Adversarial Network is used to transform images (snapshots) to the finest cartooned </a:t>
                      </a:r>
                      <a:r>
                        <a:rPr lang="en-IN" sz="1200" kern="1200" dirty="0">
                          <a:solidFill>
                            <a:schemeClr val="dk1"/>
                          </a:solidFill>
                          <a:latin typeface="Times New Roman" panose="02020603050405020304" pitchFamily="18" charset="0"/>
                          <a:ea typeface="+mn-ea"/>
                          <a:cs typeface="Times New Roman" panose="02020603050405020304" pitchFamily="18" charset="0"/>
                        </a:rPr>
                        <a:t>image(animated image).</a:t>
                      </a:r>
                    </a:p>
                    <a:p>
                      <a:pPr algn="just"/>
                      <a:r>
                        <a:rPr lang="en-US" sz="1200" kern="1200" dirty="0">
                          <a:solidFill>
                            <a:schemeClr val="dk1"/>
                          </a:solidFill>
                          <a:latin typeface="Times New Roman" panose="02020603050405020304" pitchFamily="18" charset="0"/>
                          <a:ea typeface="+mn-ea"/>
                          <a:cs typeface="Times New Roman" panose="02020603050405020304" pitchFamily="18" charset="0"/>
                        </a:rPr>
                        <a:t>With the help of the loss function and of two types named as Adversarial loss and content loss , we got a flexible as well as a clear edge defined images.</a:t>
                      </a:r>
                    </a:p>
                    <a:p>
                      <a:pPr algn="just"/>
                      <a:r>
                        <a:rPr lang="en-US" sz="1200" kern="1200" dirty="0">
                          <a:solidFill>
                            <a:schemeClr val="dk1"/>
                          </a:solidFill>
                          <a:latin typeface="Times New Roman" panose="02020603050405020304" pitchFamily="18" charset="0"/>
                          <a:ea typeface="+mn-ea"/>
                          <a:cs typeface="Times New Roman" panose="02020603050405020304" pitchFamily="18" charset="0"/>
                        </a:rPr>
                        <a:t>Also with the help of CV2 which is Computer Vision , we have transformed video into animation(</a:t>
                      </a:r>
                      <a:r>
                        <a:rPr lang="en-US" sz="1200" kern="1200" dirty="0" err="1">
                          <a:solidFill>
                            <a:schemeClr val="dk1"/>
                          </a:solidFill>
                          <a:latin typeface="Times New Roman" panose="02020603050405020304" pitchFamily="18" charset="0"/>
                          <a:ea typeface="+mn-ea"/>
                          <a:cs typeface="Times New Roman" panose="02020603050405020304" pitchFamily="18" charset="0"/>
                        </a:rPr>
                        <a:t>cartoonized</a:t>
                      </a:r>
                      <a:r>
                        <a:rPr lang="en-US" sz="1200" kern="1200" dirty="0">
                          <a:solidFill>
                            <a:schemeClr val="dk1"/>
                          </a:solidFill>
                          <a:latin typeface="Times New Roman" panose="02020603050405020304" pitchFamily="18" charset="0"/>
                          <a:ea typeface="+mn-ea"/>
                          <a:cs typeface="Times New Roman" panose="02020603050405020304" pitchFamily="18" charset="0"/>
                        </a:rPr>
                        <a:t> video).</a:t>
                      </a:r>
                      <a:endParaRPr lang="en-IN" sz="1200" kern="1200" dirty="0">
                        <a:solidFill>
                          <a:schemeClr val="dk1"/>
                        </a:solidFill>
                        <a:latin typeface="Times New Roman" panose="02020603050405020304" pitchFamily="18" charset="0"/>
                        <a:ea typeface="+mn-ea"/>
                        <a:cs typeface="Times New Roman" panose="02020603050405020304" pitchFamily="18" charset="0"/>
                      </a:endParaRPr>
                    </a:p>
                    <a:p>
                      <a:endParaRPr lang="en-IN" sz="1100" dirty="0"/>
                    </a:p>
                  </a:txBody>
                  <a:tcPr/>
                </a:tc>
                <a:tc>
                  <a:txBody>
                    <a:bodyPr/>
                    <a:lstStyle/>
                    <a:p>
                      <a:pPr marL="285750" indent="-285750">
                        <a:buFont typeface="Arial" panose="020B0604020202020204" pitchFamily="34" charset="0"/>
                        <a:buChar char="•"/>
                      </a:pPr>
                      <a:r>
                        <a:rPr lang="en-IN" sz="1200" kern="1200" dirty="0">
                          <a:solidFill>
                            <a:schemeClr val="dk1"/>
                          </a:solidFill>
                          <a:latin typeface="Times New Roman" panose="02020603050405020304" pitchFamily="18" charset="0"/>
                          <a:ea typeface="+mn-ea"/>
                          <a:cs typeface="Times New Roman" panose="02020603050405020304" pitchFamily="18" charset="0"/>
                        </a:rPr>
                        <a:t>High-Quality Transformation.</a:t>
                      </a:r>
                    </a:p>
                    <a:p>
                      <a:pPr marL="285750" indent="-285750">
                        <a:buFont typeface="Arial" panose="020B0604020202020204" pitchFamily="34" charset="0"/>
                        <a:buChar char="•"/>
                      </a:pPr>
                      <a:r>
                        <a:rPr lang="en-IN" sz="1200" kern="1200" dirty="0">
                          <a:solidFill>
                            <a:schemeClr val="dk1"/>
                          </a:solidFill>
                          <a:latin typeface="Times New Roman" panose="02020603050405020304" pitchFamily="18" charset="0"/>
                          <a:ea typeface="+mn-ea"/>
                          <a:cs typeface="Times New Roman" panose="02020603050405020304" pitchFamily="18" charset="0"/>
                        </a:rPr>
                        <a:t>Flexibility and Clarity.</a:t>
                      </a:r>
                    </a:p>
                    <a:p>
                      <a:pPr marL="285750" indent="-285750">
                        <a:buFont typeface="Arial" panose="020B0604020202020204" pitchFamily="34" charset="0"/>
                        <a:buChar char="•"/>
                      </a:pPr>
                      <a:r>
                        <a:rPr lang="en-IN" sz="1200" kern="1200" dirty="0">
                          <a:solidFill>
                            <a:schemeClr val="dk1"/>
                          </a:solidFill>
                          <a:latin typeface="Times New Roman" panose="02020603050405020304" pitchFamily="18" charset="0"/>
                          <a:ea typeface="+mn-ea"/>
                          <a:cs typeface="Times New Roman" panose="02020603050405020304" pitchFamily="18" charset="0"/>
                        </a:rPr>
                        <a:t>Video </a:t>
                      </a:r>
                      <a:r>
                        <a:rPr lang="en-IN" sz="1200" kern="1200" dirty="0" err="1">
                          <a:solidFill>
                            <a:schemeClr val="dk1"/>
                          </a:solidFill>
                          <a:latin typeface="Times New Roman" panose="02020603050405020304" pitchFamily="18" charset="0"/>
                          <a:ea typeface="+mn-ea"/>
                          <a:cs typeface="Times New Roman" panose="02020603050405020304" pitchFamily="18" charset="0"/>
                        </a:rPr>
                        <a:t>Cartoonization</a:t>
                      </a:r>
                      <a:r>
                        <a:rPr lang="en-IN" sz="1200" kern="1200" dirty="0">
                          <a:solidFill>
                            <a:schemeClr val="dk1"/>
                          </a:solidFill>
                          <a:latin typeface="Times New Roman" panose="02020603050405020304" pitchFamily="18" charset="0"/>
                          <a:ea typeface="+mn-ea"/>
                          <a:cs typeface="Times New Roman" panose="02020603050405020304" pitchFamily="18" charset="0"/>
                        </a:rPr>
                        <a:t>.</a:t>
                      </a:r>
                    </a:p>
                    <a:p>
                      <a:pPr marL="285750" indent="-285750">
                        <a:buFont typeface="Arial" panose="020B0604020202020204" pitchFamily="34" charset="0"/>
                        <a:buChar char="•"/>
                      </a:pPr>
                      <a:r>
                        <a:rPr lang="en-IN" sz="1200" kern="1200" dirty="0">
                          <a:solidFill>
                            <a:schemeClr val="dk1"/>
                          </a:solidFill>
                          <a:latin typeface="Times New Roman" panose="02020603050405020304" pitchFamily="18" charset="0"/>
                          <a:ea typeface="+mn-ea"/>
                          <a:cs typeface="Times New Roman" panose="02020603050405020304" pitchFamily="18" charset="0"/>
                        </a:rPr>
                        <a:t>Automation and Efficiency.</a:t>
                      </a:r>
                    </a:p>
                    <a:p>
                      <a:pPr marL="285750" indent="-285750">
                        <a:buFont typeface="Arial" panose="020B0604020202020204" pitchFamily="34" charset="0"/>
                        <a:buChar char="•"/>
                      </a:pPr>
                      <a:r>
                        <a:rPr lang="en-IN" sz="1200" kern="1200" dirty="0">
                          <a:solidFill>
                            <a:schemeClr val="dk1"/>
                          </a:solidFill>
                          <a:latin typeface="Times New Roman" panose="02020603050405020304" pitchFamily="18" charset="0"/>
                          <a:ea typeface="+mn-ea"/>
                          <a:cs typeface="Times New Roman" panose="02020603050405020304" pitchFamily="18" charset="0"/>
                        </a:rPr>
                        <a:t>Wide Applicability.</a:t>
                      </a:r>
                      <a:endParaRPr lang="en-US" sz="1200" kern="1200" dirty="0">
                        <a:solidFill>
                          <a:schemeClr val="dk1"/>
                        </a:solidFill>
                        <a:latin typeface="Times New Roman" panose="02020603050405020304" pitchFamily="18" charset="0"/>
                        <a:ea typeface="+mn-ea"/>
                        <a:cs typeface="Times New Roman" panose="02020603050405020304" pitchFamily="18" charset="0"/>
                      </a:endParaRPr>
                    </a:p>
                    <a:p>
                      <a:endParaRPr lang="en-IN" sz="1200" dirty="0"/>
                    </a:p>
                  </a:txBody>
                  <a:tcPr/>
                </a:tc>
                <a:tc>
                  <a:txBody>
                    <a:bodyPr/>
                    <a:lstStyle/>
                    <a:p>
                      <a:pPr marL="285750" indent="-285750" algn="l" defTabSz="914400" rtl="0" eaLnBrk="1" latinLnBrk="0" hangingPunct="1">
                        <a:buFont typeface="Arial" panose="020B0604020202020204" pitchFamily="34" charset="0"/>
                        <a:buChar char="•"/>
                      </a:pPr>
                      <a:r>
                        <a:rPr lang="en-IN" sz="1200" kern="1200" dirty="0">
                          <a:solidFill>
                            <a:schemeClr val="dk1"/>
                          </a:solidFill>
                          <a:latin typeface="Times New Roman" panose="02020603050405020304" pitchFamily="18" charset="0"/>
                          <a:ea typeface="+mn-ea"/>
                          <a:cs typeface="Times New Roman" panose="02020603050405020304" pitchFamily="18" charset="0"/>
                        </a:rPr>
                        <a:t>Computational Intensity.</a:t>
                      </a:r>
                    </a:p>
                    <a:p>
                      <a:pPr marL="285750" indent="-285750" algn="l" defTabSz="914400" rtl="0" eaLnBrk="1" latinLnBrk="0" hangingPunct="1">
                        <a:buFont typeface="Arial" panose="020B0604020202020204" pitchFamily="34" charset="0"/>
                        <a:buChar char="•"/>
                      </a:pPr>
                      <a:r>
                        <a:rPr lang="en-IN" sz="1200" kern="1200" dirty="0">
                          <a:solidFill>
                            <a:schemeClr val="dk1"/>
                          </a:solidFill>
                          <a:latin typeface="Times New Roman" panose="02020603050405020304" pitchFamily="18" charset="0"/>
                          <a:ea typeface="+mn-ea"/>
                          <a:cs typeface="Times New Roman" panose="02020603050405020304" pitchFamily="18" charset="0"/>
                        </a:rPr>
                        <a:t>Technical Complexity.</a:t>
                      </a:r>
                    </a:p>
                    <a:p>
                      <a:pPr marL="285750" indent="-285750" algn="l" defTabSz="914400" rtl="0" eaLnBrk="1" latinLnBrk="0" hangingPunct="1">
                        <a:buFont typeface="Arial" panose="020B0604020202020204" pitchFamily="34" charset="0"/>
                        <a:buChar char="•"/>
                      </a:pPr>
                      <a:r>
                        <a:rPr lang="en-IN" sz="1200" kern="1200" dirty="0">
                          <a:solidFill>
                            <a:schemeClr val="dk1"/>
                          </a:solidFill>
                          <a:latin typeface="Times New Roman" panose="02020603050405020304" pitchFamily="18" charset="0"/>
                          <a:ea typeface="+mn-ea"/>
                          <a:cs typeface="Times New Roman" panose="02020603050405020304" pitchFamily="18" charset="0"/>
                        </a:rPr>
                        <a:t>Quality Control.</a:t>
                      </a:r>
                    </a:p>
                    <a:p>
                      <a:pPr marL="285750" indent="-285750" algn="l" defTabSz="914400" rtl="0" eaLnBrk="1" latinLnBrk="0" hangingPunct="1">
                        <a:buFont typeface="Arial" panose="020B0604020202020204" pitchFamily="34" charset="0"/>
                        <a:buChar char="•"/>
                      </a:pPr>
                      <a:r>
                        <a:rPr lang="en-IN" sz="1200" kern="1200" dirty="0">
                          <a:solidFill>
                            <a:schemeClr val="dk1"/>
                          </a:solidFill>
                          <a:latin typeface="Times New Roman" panose="02020603050405020304" pitchFamily="18" charset="0"/>
                          <a:ea typeface="+mn-ea"/>
                          <a:cs typeface="Times New Roman" panose="02020603050405020304" pitchFamily="18" charset="0"/>
                        </a:rPr>
                        <a:t>Dependency on Training Data.</a:t>
                      </a:r>
                    </a:p>
                    <a:p>
                      <a:pPr marL="285750" indent="-285750" algn="l" defTabSz="914400" rtl="0" eaLnBrk="1" latinLnBrk="0" hangingPunct="1">
                        <a:buFont typeface="Arial" panose="020B0604020202020204" pitchFamily="34" charset="0"/>
                        <a:buChar char="•"/>
                      </a:pPr>
                      <a:r>
                        <a:rPr lang="en-IN" sz="1200" kern="1200" dirty="0">
                          <a:solidFill>
                            <a:schemeClr val="dk1"/>
                          </a:solidFill>
                          <a:latin typeface="Times New Roman" panose="02020603050405020304" pitchFamily="18" charset="0"/>
                          <a:ea typeface="+mn-ea"/>
                          <a:cs typeface="Times New Roman" panose="02020603050405020304" pitchFamily="18" charset="0"/>
                        </a:rPr>
                        <a:t>Scalability Challenges.</a:t>
                      </a:r>
                    </a:p>
                    <a:p>
                      <a:endParaRPr lang="en-IN" sz="1200" dirty="0"/>
                    </a:p>
                  </a:txBody>
                  <a:tcPr/>
                </a:tc>
                <a:extLst>
                  <a:ext uri="{0D108BD9-81ED-4DB2-BD59-A6C34878D82A}">
                    <a16:rowId xmlns:a16="http://schemas.microsoft.com/office/drawing/2014/main" val="814762642"/>
                  </a:ext>
                </a:extLst>
              </a:tr>
            </a:tbl>
          </a:graphicData>
        </a:graphic>
      </p:graphicFrame>
    </p:spTree>
    <p:extLst>
      <p:ext uri="{BB962C8B-B14F-4D97-AF65-F5344CB8AC3E}">
        <p14:creationId xmlns:p14="http://schemas.microsoft.com/office/powerpoint/2010/main" val="3837345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A9EE79-06C8-AAE9-0AE8-6D014522DC88}"/>
              </a:ext>
            </a:extLst>
          </p:cNvPr>
          <p:cNvSpPr txBox="1"/>
          <p:nvPr/>
        </p:nvSpPr>
        <p:spPr>
          <a:xfrm>
            <a:off x="2038350" y="948809"/>
            <a:ext cx="2305050" cy="523220"/>
          </a:xfrm>
          <a:prstGeom prst="rect">
            <a:avLst/>
          </a:prstGeom>
          <a:solidFill>
            <a:schemeClr val="bg2"/>
          </a:solidFill>
        </p:spPr>
        <p:txBody>
          <a:bodyPr wrap="square" rtlCol="0">
            <a:spAutoFit/>
          </a:bodyPr>
          <a:lstStyle>
            <a:defPPr>
              <a:defRPr lang="en-US"/>
            </a:defPPr>
            <a:lvl1pPr>
              <a:defRPr sz="2800">
                <a:ln w="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r>
              <a:rPr lang="en-US" dirty="0"/>
              <a:t>Methodology</a:t>
            </a:r>
            <a:endParaRPr lang="en-IN" dirty="0"/>
          </a:p>
        </p:txBody>
      </p:sp>
      <p:pic>
        <p:nvPicPr>
          <p:cNvPr id="6" name="Picture 5">
            <a:extLst>
              <a:ext uri="{FF2B5EF4-FFF2-40B4-BE49-F238E27FC236}">
                <a16:creationId xmlns:a16="http://schemas.microsoft.com/office/drawing/2014/main" id="{3B363281-A04D-CC8B-B111-8FB7DC331314}"/>
              </a:ext>
            </a:extLst>
          </p:cNvPr>
          <p:cNvPicPr>
            <a:picLocks noChangeAspect="1"/>
          </p:cNvPicPr>
          <p:nvPr/>
        </p:nvPicPr>
        <p:blipFill rotWithShape="1">
          <a:blip r:embed="rId2">
            <a:extLst>
              <a:ext uri="{28A0092B-C50C-407E-A947-70E740481C1C}">
                <a14:useLocalDpi xmlns:a14="http://schemas.microsoft.com/office/drawing/2010/main" val="0"/>
              </a:ext>
            </a:extLst>
          </a:blip>
          <a:srcRect l="18402" t="6390" r="9066" b="9659"/>
          <a:stretch/>
        </p:blipFill>
        <p:spPr>
          <a:xfrm>
            <a:off x="5229225" y="1371600"/>
            <a:ext cx="3219450" cy="4355726"/>
          </a:xfrm>
          <a:prstGeom prst="rect">
            <a:avLst/>
          </a:prstGeom>
        </p:spPr>
      </p:pic>
      <p:sp>
        <p:nvSpPr>
          <p:cNvPr id="9" name="Rectangle 8">
            <a:extLst>
              <a:ext uri="{FF2B5EF4-FFF2-40B4-BE49-F238E27FC236}">
                <a16:creationId xmlns:a16="http://schemas.microsoft.com/office/drawing/2014/main" id="{DE84FDB1-AD21-05FF-F452-C430DD65C012}"/>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1638447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96D441-BF2F-3417-4B66-53D011CCBEFE}"/>
              </a:ext>
            </a:extLst>
          </p:cNvPr>
          <p:cNvSpPr txBox="1"/>
          <p:nvPr/>
        </p:nvSpPr>
        <p:spPr>
          <a:xfrm>
            <a:off x="2057400" y="443984"/>
            <a:ext cx="3257550" cy="523220"/>
          </a:xfrm>
          <a:prstGeom prst="rect">
            <a:avLst/>
          </a:prstGeom>
          <a:solidFill>
            <a:schemeClr val="bg2"/>
          </a:solidFill>
        </p:spPr>
        <p:txBody>
          <a:bodyPr wrap="square" rtlCol="0">
            <a:spAutoFit/>
          </a:bodyPr>
          <a:lstStyle>
            <a:defPPr>
              <a:defRPr lang="en-US"/>
            </a:defPPr>
            <a:lvl1pPr>
              <a:defRPr sz="2800">
                <a:ln w="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r>
              <a:rPr lang="en-US" dirty="0"/>
              <a:t>System Architecture</a:t>
            </a:r>
            <a:endParaRPr lang="en-IN" dirty="0"/>
          </a:p>
        </p:txBody>
      </p:sp>
      <p:pic>
        <p:nvPicPr>
          <p:cNvPr id="4" name="Picture 3">
            <a:extLst>
              <a:ext uri="{FF2B5EF4-FFF2-40B4-BE49-F238E27FC236}">
                <a16:creationId xmlns:a16="http://schemas.microsoft.com/office/drawing/2014/main" id="{213951BF-DFDC-3252-AA3C-2643F340078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4825" y="1107280"/>
            <a:ext cx="4037965" cy="4836319"/>
          </a:xfrm>
          <a:prstGeom prst="rect">
            <a:avLst/>
          </a:prstGeom>
          <a:noFill/>
        </p:spPr>
      </p:pic>
      <p:sp>
        <p:nvSpPr>
          <p:cNvPr id="2" name="Rectangle 1">
            <a:extLst>
              <a:ext uri="{FF2B5EF4-FFF2-40B4-BE49-F238E27FC236}">
                <a16:creationId xmlns:a16="http://schemas.microsoft.com/office/drawing/2014/main" id="{F82A8537-CBE1-54E1-D628-96B888085337}"/>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1949939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0715FB-868E-0A9F-D22A-137F274585EC}"/>
              </a:ext>
            </a:extLst>
          </p:cNvPr>
          <p:cNvSpPr txBox="1"/>
          <p:nvPr/>
        </p:nvSpPr>
        <p:spPr>
          <a:xfrm>
            <a:off x="2019300" y="280851"/>
            <a:ext cx="3667125" cy="523220"/>
          </a:xfrm>
          <a:prstGeom prst="rect">
            <a:avLst/>
          </a:prstGeom>
          <a:solidFill>
            <a:schemeClr val="bg2"/>
          </a:solidFill>
        </p:spPr>
        <p:txBody>
          <a:bodyPr wrap="square" rtlCol="0">
            <a:spAutoFit/>
          </a:bodyPr>
          <a:lstStyle>
            <a:defPPr>
              <a:defRPr lang="en-US"/>
            </a:defPPr>
            <a:lvl1pPr>
              <a:defRPr sz="2800">
                <a:ln w="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r>
              <a:rPr lang="en-US" dirty="0"/>
              <a:t>Tools and Technologies</a:t>
            </a:r>
            <a:endParaRPr lang="en-IN" dirty="0"/>
          </a:p>
        </p:txBody>
      </p:sp>
      <p:sp>
        <p:nvSpPr>
          <p:cNvPr id="6" name="TextBox 5">
            <a:extLst>
              <a:ext uri="{FF2B5EF4-FFF2-40B4-BE49-F238E27FC236}">
                <a16:creationId xmlns:a16="http://schemas.microsoft.com/office/drawing/2014/main" id="{748358F1-F268-DDE1-676A-B52D4753462B}"/>
              </a:ext>
            </a:extLst>
          </p:cNvPr>
          <p:cNvSpPr txBox="1"/>
          <p:nvPr/>
        </p:nvSpPr>
        <p:spPr>
          <a:xfrm>
            <a:off x="2019300" y="1297969"/>
            <a:ext cx="9267825" cy="4824206"/>
          </a:xfrm>
          <a:prstGeom prst="rect">
            <a:avLst/>
          </a:prstGeom>
          <a:noFill/>
        </p:spPr>
        <p:txBody>
          <a:bodyPr wrap="square">
            <a:spAutoFit/>
          </a:bodyPr>
          <a:lstStyle/>
          <a:p>
            <a:pPr marL="285750" indent="-285750">
              <a:spcAft>
                <a:spcPts val="1000"/>
              </a:spcAft>
              <a:buFont typeface="Arial" panose="020B0604020202020204" pitchFamily="34" charset="0"/>
              <a:buChar char="•"/>
            </a:pPr>
            <a:r>
              <a:rPr lang="en-IN" b="1" dirty="0">
                <a:effectLst/>
                <a:latin typeface="Times New Roman" panose="02020603050405020304" pitchFamily="18" charset="0"/>
                <a:ea typeface="Calibri" panose="020F0502020204030204" pitchFamily="34" charset="0"/>
              </a:rPr>
              <a:t>Hardware Requirements:</a:t>
            </a:r>
            <a:endParaRPr lang="en-IN" b="1" dirty="0">
              <a:effectLst/>
              <a:latin typeface="Times New Roman" panose="02020603050405020304" pitchFamily="18" charset="0"/>
              <a:ea typeface="Times New Roman" panose="02020603050405020304" pitchFamily="18" charset="0"/>
            </a:endParaRPr>
          </a:p>
          <a:p>
            <a:pPr marL="342900" indent="-342900">
              <a:buAutoNum type="arabicPeriod"/>
            </a:pPr>
            <a:r>
              <a:rPr lang="en-IN" sz="1600" dirty="0">
                <a:effectLst/>
                <a:latin typeface="Times New Roman" panose="02020603050405020304" pitchFamily="18" charset="0"/>
                <a:ea typeface="Calibri" panose="020F0502020204030204" pitchFamily="34" charset="0"/>
              </a:rPr>
              <a:t>Computer with a GPU</a:t>
            </a:r>
          </a:p>
          <a:p>
            <a:r>
              <a:rPr lang="en-IN" sz="1600" dirty="0">
                <a:latin typeface="Times New Roman" panose="02020603050405020304" pitchFamily="18" charset="0"/>
              </a:rPr>
              <a:t>2.    Sufficient RAM</a:t>
            </a:r>
          </a:p>
          <a:p>
            <a:r>
              <a:rPr lang="en-IN" sz="1600" dirty="0">
                <a:effectLst/>
                <a:latin typeface="Times New Roman" panose="02020603050405020304" pitchFamily="18" charset="0"/>
                <a:ea typeface="Calibri" panose="020F0502020204030204" pitchFamily="34" charset="0"/>
              </a:rPr>
              <a:t>3.    Storage Space</a:t>
            </a:r>
          </a:p>
          <a:p>
            <a:pPr marL="285750" indent="-285750">
              <a:spcAft>
                <a:spcPts val="1000"/>
              </a:spcAft>
              <a:buFont typeface="Arial" panose="020B0604020202020204" pitchFamily="34" charset="0"/>
              <a:buChar char="•"/>
            </a:pPr>
            <a:r>
              <a:rPr lang="en-IN" b="1" dirty="0">
                <a:effectLst/>
                <a:latin typeface="Times New Roman" panose="02020603050405020304" pitchFamily="18" charset="0"/>
                <a:ea typeface="Calibri" panose="020F0502020204030204" pitchFamily="34" charset="0"/>
              </a:rPr>
              <a:t>Software Requirements:</a:t>
            </a:r>
            <a:endParaRPr lang="en-IN" b="1" dirty="0">
              <a:effectLst/>
              <a:latin typeface="Times New Roman" panose="02020603050405020304" pitchFamily="18" charset="0"/>
              <a:ea typeface="Times New Roman" panose="02020603050405020304" pitchFamily="18" charset="0"/>
            </a:endParaRPr>
          </a:p>
          <a:p>
            <a:pPr marL="342900" indent="-342900">
              <a:buAutoNum type="arabicPeriod"/>
            </a:pPr>
            <a:r>
              <a:rPr lang="en-IN" sz="1600" dirty="0">
                <a:latin typeface="Times New Roman" panose="02020603050405020304" pitchFamily="18" charset="0"/>
              </a:rPr>
              <a:t>Operating System</a:t>
            </a:r>
          </a:p>
          <a:p>
            <a:pPr marL="342900" indent="-342900">
              <a:buAutoNum type="arabicPeriod"/>
            </a:pPr>
            <a:r>
              <a:rPr lang="en-IN" sz="1600" dirty="0">
                <a:effectLst/>
                <a:latin typeface="Times New Roman" panose="02020603050405020304" pitchFamily="18" charset="0"/>
                <a:ea typeface="Calibri" panose="020F0502020204030204" pitchFamily="34" charset="0"/>
              </a:rPr>
              <a:t>Programming Languages</a:t>
            </a:r>
          </a:p>
          <a:p>
            <a:pPr marL="342900" lvl="0" indent="-342900">
              <a:spcAft>
                <a:spcPts val="1000"/>
              </a:spcAft>
              <a:buFont typeface="+mj-lt"/>
              <a:buAutoNum type="arabicPeriod"/>
              <a:tabLst>
                <a:tab pos="457200" algn="l"/>
              </a:tabLst>
            </a:pPr>
            <a:r>
              <a:rPr lang="en-IN" sz="1600" dirty="0">
                <a:effectLst/>
                <a:latin typeface="Times New Roman" panose="02020603050405020304" pitchFamily="18" charset="0"/>
                <a:ea typeface="Calibri" panose="020F0502020204030204" pitchFamily="34" charset="0"/>
              </a:rPr>
              <a:t>Libraries and Frameworks:</a:t>
            </a:r>
            <a:endParaRPr lang="en-IN" sz="1600" dirty="0">
              <a:effectLst/>
              <a:latin typeface="Times New Roman" panose="02020603050405020304" pitchFamily="18" charset="0"/>
              <a:ea typeface="Times New Roman" panose="02020603050405020304" pitchFamily="18" charset="0"/>
            </a:endParaRPr>
          </a:p>
          <a:p>
            <a:r>
              <a:rPr lang="en-IN" sz="1600" dirty="0">
                <a:effectLst/>
                <a:latin typeface="Times New Roman" panose="02020603050405020304" pitchFamily="18" charset="0"/>
                <a:ea typeface="Calibri" panose="020F0502020204030204" pitchFamily="34" charset="0"/>
              </a:rPr>
              <a:t>                 </a:t>
            </a:r>
            <a:r>
              <a:rPr lang="en-IN" sz="1600" dirty="0" err="1">
                <a:effectLst/>
                <a:latin typeface="Times New Roman" panose="02020603050405020304" pitchFamily="18" charset="0"/>
                <a:ea typeface="Calibri" panose="020F0502020204030204" pitchFamily="34" charset="0"/>
              </a:rPr>
              <a:t>i</a:t>
            </a:r>
            <a:r>
              <a:rPr lang="en-IN" sz="1600" dirty="0">
                <a:latin typeface="Times New Roman" panose="02020603050405020304" pitchFamily="18" charset="0"/>
                <a:ea typeface="Calibri" panose="020F0502020204030204" pitchFamily="34" charset="0"/>
              </a:rPr>
              <a:t>.</a:t>
            </a:r>
            <a:r>
              <a:rPr lang="en-IN" sz="1600" dirty="0">
                <a:effectLst/>
                <a:latin typeface="Times New Roman" panose="02020603050405020304" pitchFamily="18" charset="0"/>
                <a:ea typeface="Calibri" panose="020F0502020204030204" pitchFamily="34" charset="0"/>
              </a:rPr>
              <a:t> TensorFlow or </a:t>
            </a:r>
            <a:r>
              <a:rPr lang="en-IN" sz="1600" dirty="0" err="1">
                <a:effectLst/>
                <a:latin typeface="Times New Roman" panose="02020603050405020304" pitchFamily="18" charset="0"/>
                <a:ea typeface="Calibri" panose="020F0502020204030204" pitchFamily="34" charset="0"/>
              </a:rPr>
              <a:t>PyTorch</a:t>
            </a:r>
            <a:endParaRPr lang="en-IN" sz="1600" dirty="0">
              <a:effectLst/>
              <a:latin typeface="Times New Roman" panose="02020603050405020304" pitchFamily="18" charset="0"/>
              <a:ea typeface="Calibri" panose="020F0502020204030204" pitchFamily="34" charset="0"/>
            </a:endParaRPr>
          </a:p>
          <a:p>
            <a:r>
              <a:rPr lang="en-IN" sz="1600" dirty="0">
                <a:latin typeface="Times New Roman" panose="02020603050405020304" pitchFamily="18" charset="0"/>
              </a:rPr>
              <a:t>                 ii. </a:t>
            </a:r>
            <a:r>
              <a:rPr lang="en-IN" sz="1600" dirty="0">
                <a:effectLst/>
                <a:latin typeface="Times New Roman" panose="02020603050405020304" pitchFamily="18" charset="0"/>
                <a:ea typeface="Calibri" panose="020F0502020204030204" pitchFamily="34" charset="0"/>
              </a:rPr>
              <a:t>OpenCV</a:t>
            </a:r>
          </a:p>
          <a:p>
            <a:r>
              <a:rPr lang="en-IN" sz="1600" dirty="0">
                <a:latin typeface="Times New Roman" panose="02020603050405020304" pitchFamily="18" charset="0"/>
              </a:rPr>
              <a:t>                 iii. </a:t>
            </a:r>
            <a:r>
              <a:rPr lang="en-IN" sz="1600" dirty="0" err="1">
                <a:effectLst/>
                <a:latin typeface="Times New Roman" panose="02020603050405020304" pitchFamily="18" charset="0"/>
                <a:ea typeface="Calibri" panose="020F0502020204030204" pitchFamily="34" charset="0"/>
              </a:rPr>
              <a:t>Numpy</a:t>
            </a:r>
            <a:endParaRPr lang="en-IN" sz="1600" dirty="0">
              <a:latin typeface="Times New Roman" panose="02020603050405020304" pitchFamily="18" charset="0"/>
              <a:ea typeface="Calibri" panose="020F0502020204030204" pitchFamily="34" charset="0"/>
            </a:endParaRPr>
          </a:p>
          <a:p>
            <a:r>
              <a:rPr lang="en-IN" sz="1600" dirty="0">
                <a:latin typeface="Times New Roman" panose="02020603050405020304" pitchFamily="18" charset="0"/>
              </a:rPr>
              <a:t>                 iv. </a:t>
            </a:r>
            <a:r>
              <a:rPr lang="en-IN" sz="1600" dirty="0">
                <a:effectLst/>
                <a:latin typeface="Times New Roman" panose="02020603050405020304" pitchFamily="18" charset="0"/>
                <a:ea typeface="Calibri" panose="020F0502020204030204" pitchFamily="34" charset="0"/>
              </a:rPr>
              <a:t>Matplotlib or Seaborn</a:t>
            </a:r>
          </a:p>
          <a:p>
            <a:r>
              <a:rPr lang="en-IN" sz="1600" dirty="0">
                <a:latin typeface="Times New Roman" panose="02020603050405020304" pitchFamily="18" charset="0"/>
              </a:rPr>
              <a:t>4. </a:t>
            </a:r>
            <a:r>
              <a:rPr lang="en-IN" sz="1600" dirty="0">
                <a:effectLst/>
                <a:latin typeface="Times New Roman" panose="02020603050405020304" pitchFamily="18" charset="0"/>
                <a:ea typeface="Calibri" panose="020F0502020204030204" pitchFamily="34" charset="0"/>
              </a:rPr>
              <a:t>Deep Learning Models</a:t>
            </a:r>
            <a:endParaRPr lang="en-IN" sz="1600" dirty="0">
              <a:latin typeface="Times New Roman" panose="02020603050405020304" pitchFamily="18" charset="0"/>
              <a:ea typeface="Calibri" panose="020F0502020204030204" pitchFamily="34" charset="0"/>
            </a:endParaRPr>
          </a:p>
          <a:p>
            <a:r>
              <a:rPr lang="en-IN" sz="1600" dirty="0">
                <a:latin typeface="Times New Roman" panose="02020603050405020304" pitchFamily="18" charset="0"/>
              </a:rPr>
              <a:t>                 </a:t>
            </a:r>
            <a:r>
              <a:rPr lang="en-IN" sz="1600" dirty="0" err="1">
                <a:latin typeface="Times New Roman" panose="02020603050405020304" pitchFamily="18" charset="0"/>
              </a:rPr>
              <a:t>i</a:t>
            </a:r>
            <a:r>
              <a:rPr lang="en-IN" sz="1600" dirty="0">
                <a:latin typeface="Times New Roman" panose="02020603050405020304" pitchFamily="18" charset="0"/>
              </a:rPr>
              <a:t>. </a:t>
            </a:r>
            <a:r>
              <a:rPr lang="en-IN" sz="1600" dirty="0">
                <a:effectLst/>
                <a:latin typeface="Times New Roman" panose="02020603050405020304" pitchFamily="18" charset="0"/>
                <a:ea typeface="Calibri" panose="020F0502020204030204" pitchFamily="34" charset="0"/>
              </a:rPr>
              <a:t>Generative Adversarial Networks (GANs)</a:t>
            </a:r>
          </a:p>
          <a:p>
            <a:r>
              <a:rPr lang="en-IN" sz="1600" dirty="0">
                <a:latin typeface="Times New Roman" panose="02020603050405020304" pitchFamily="18" charset="0"/>
              </a:rPr>
              <a:t>                 ii. </a:t>
            </a:r>
            <a:r>
              <a:rPr lang="en-IN" sz="1600" dirty="0">
                <a:effectLst/>
                <a:latin typeface="Times New Roman" panose="02020603050405020304" pitchFamily="18" charset="0"/>
                <a:ea typeface="Calibri" panose="020F0502020204030204" pitchFamily="34" charset="0"/>
              </a:rPr>
              <a:t>Pre-trained Models</a:t>
            </a:r>
          </a:p>
          <a:p>
            <a:r>
              <a:rPr lang="en-IN" sz="1600" dirty="0">
                <a:latin typeface="Times New Roman" panose="02020603050405020304" pitchFamily="18" charset="0"/>
              </a:rPr>
              <a:t>5. </a:t>
            </a:r>
            <a:r>
              <a:rPr lang="en-IN" sz="1600" dirty="0">
                <a:effectLst/>
                <a:latin typeface="Times New Roman" panose="02020603050405020304" pitchFamily="18" charset="0"/>
                <a:ea typeface="Calibri" panose="020F0502020204030204" pitchFamily="34" charset="0"/>
              </a:rPr>
              <a:t>Dataset</a:t>
            </a:r>
            <a:r>
              <a:rPr lang="en-IN" sz="1600" dirty="0">
                <a:latin typeface="Times New Roman" panose="02020603050405020304" pitchFamily="18" charset="0"/>
              </a:rPr>
              <a:t> </a:t>
            </a:r>
          </a:p>
          <a:p>
            <a:pPr>
              <a:lnSpc>
                <a:spcPct val="150000"/>
              </a:lnSpc>
            </a:pPr>
            <a:endParaRPr lang="en-IN" sz="1400" dirty="0">
              <a:effectLst/>
              <a:latin typeface="Times New Roman" panose="02020603050405020304" pitchFamily="18" charset="0"/>
              <a:ea typeface="Calibri" panose="020F0502020204030204" pitchFamily="34" charset="0"/>
            </a:endParaRPr>
          </a:p>
        </p:txBody>
      </p:sp>
      <p:sp>
        <p:nvSpPr>
          <p:cNvPr id="7" name="Rectangle 6">
            <a:extLst>
              <a:ext uri="{FF2B5EF4-FFF2-40B4-BE49-F238E27FC236}">
                <a16:creationId xmlns:a16="http://schemas.microsoft.com/office/drawing/2014/main" id="{0760D9ED-A481-3EB3-DA6C-A9E2FD9F1433}"/>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884920707"/>
      </p:ext>
    </p:extLst>
  </p:cSld>
  <p:clrMapOvr>
    <a:masterClrMapping/>
  </p:clrMapOvr>
</p:sld>
</file>

<file path=ppt/theme/theme1.xml><?xml version="1.0" encoding="utf-8"?>
<a:theme xmlns:a="http://schemas.openxmlformats.org/drawingml/2006/main" name="CITECH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TECH template" id="{97582786-3044-42DC-82D5-DF699C5700B5}" vid="{B783C0B2-7648-4094-AA0A-D0EB59CA80A9}"/>
    </a:ext>
  </a:extLst>
</a:theme>
</file>

<file path=docProps/app.xml><?xml version="1.0" encoding="utf-8"?>
<Properties xmlns="http://schemas.openxmlformats.org/officeDocument/2006/extended-properties" xmlns:vt="http://schemas.openxmlformats.org/officeDocument/2006/docPropsVTypes">
  <Template>CITECH template</Template>
  <TotalTime>1928</TotalTime>
  <Words>1752</Words>
  <Application>Microsoft Office PowerPoint</Application>
  <PresentationFormat>Widescreen</PresentationFormat>
  <Paragraphs>148</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Calibri Light</vt:lpstr>
      <vt:lpstr>Sitka Subheading</vt:lpstr>
      <vt:lpstr>Times New Roman</vt:lpstr>
      <vt:lpstr>CITECH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Varalatchoumy M</dc:creator>
  <cp:lastModifiedBy>Narayana Vundela</cp:lastModifiedBy>
  <cp:revision>116</cp:revision>
  <dcterms:created xsi:type="dcterms:W3CDTF">2023-10-18T08:32:17Z</dcterms:created>
  <dcterms:modified xsi:type="dcterms:W3CDTF">2024-08-09T11:00:30Z</dcterms:modified>
</cp:coreProperties>
</file>